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35"/>
  </p:notesMasterIdLst>
  <p:sldIdLst>
    <p:sldId id="256" r:id="rId5"/>
    <p:sldId id="261" r:id="rId6"/>
    <p:sldId id="268" r:id="rId7"/>
    <p:sldId id="262" r:id="rId8"/>
    <p:sldId id="259" r:id="rId9"/>
    <p:sldId id="260" r:id="rId10"/>
    <p:sldId id="315" r:id="rId11"/>
    <p:sldId id="294" r:id="rId12"/>
    <p:sldId id="298" r:id="rId13"/>
    <p:sldId id="299" r:id="rId14"/>
    <p:sldId id="304" r:id="rId15"/>
    <p:sldId id="318" r:id="rId16"/>
    <p:sldId id="319" r:id="rId17"/>
    <p:sldId id="270" r:id="rId18"/>
    <p:sldId id="309" r:id="rId19"/>
    <p:sldId id="321" r:id="rId20"/>
    <p:sldId id="322" r:id="rId21"/>
    <p:sldId id="307" r:id="rId22"/>
    <p:sldId id="314" r:id="rId23"/>
    <p:sldId id="324" r:id="rId24"/>
    <p:sldId id="288" r:id="rId25"/>
    <p:sldId id="325" r:id="rId26"/>
    <p:sldId id="326" r:id="rId27"/>
    <p:sldId id="291" r:id="rId28"/>
    <p:sldId id="327" r:id="rId29"/>
    <p:sldId id="328" r:id="rId30"/>
    <p:sldId id="329" r:id="rId31"/>
    <p:sldId id="330" r:id="rId32"/>
    <p:sldId id="334" r:id="rId33"/>
    <p:sldId id="278" r:id="rId3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10" initials="W" lastIdx="1" clrIdx="0">
    <p:extLst>
      <p:ext uri="{19B8F6BF-5375-455C-9EA6-DF929625EA0E}">
        <p15:presenceInfo xmlns:p15="http://schemas.microsoft.com/office/powerpoint/2012/main" userId="Win1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283C1B-2AF0-43CF-9E5D-60C903F975A8}" v="4" dt="2025-12-15T08:26:01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1" d="100"/>
          <a:sy n="101" d="100"/>
        </p:scale>
        <p:origin x="99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custSel modSld">
      <pc:chgData name="young yoon" userId="91498ed6ae028579" providerId="LiveId" clId="{9C0A59D4-9A4E-4869-A37E-C7E1C3EAE03D}" dt="2025-12-15T08:27:18.770" v="46" actId="1076"/>
      <pc:docMkLst>
        <pc:docMk/>
      </pc:docMkLst>
      <pc:sldChg chg="addSp delSp modSp mod">
        <pc:chgData name="young yoon" userId="91498ed6ae028579" providerId="LiveId" clId="{9C0A59D4-9A4E-4869-A37E-C7E1C3EAE03D}" dt="2025-12-15T08:27:18.770" v="46" actId="1076"/>
        <pc:sldMkLst>
          <pc:docMk/>
          <pc:sldMk cId="1086953393" sldId="334"/>
        </pc:sldMkLst>
        <pc:spChg chg="add del mod">
          <ac:chgData name="young yoon" userId="91498ed6ae028579" providerId="LiveId" clId="{9C0A59D4-9A4E-4869-A37E-C7E1C3EAE03D}" dt="2025-12-15T08:26:01.499" v="16" actId="478"/>
          <ac:spMkLst>
            <pc:docMk/>
            <pc:sldMk cId="1086953393" sldId="334"/>
            <ac:spMk id="9" creationId="{A678DA52-E375-52E8-BECD-5DF17FEB1B14}"/>
          </ac:spMkLst>
        </pc:spChg>
        <pc:graphicFrameChg chg="add del mod modGraphic">
          <ac:chgData name="young yoon" userId="91498ed6ae028579" providerId="LiveId" clId="{9C0A59D4-9A4E-4869-A37E-C7E1C3EAE03D}" dt="2025-12-15T08:25:55.240" v="14" actId="478"/>
          <ac:graphicFrameMkLst>
            <pc:docMk/>
            <pc:sldMk cId="1086953393" sldId="334"/>
            <ac:graphicFrameMk id="4" creationId="{EBEE4FBE-E9F6-AF30-6361-BBC610B5149C}"/>
          </ac:graphicFrameMkLst>
        </pc:graphicFrameChg>
        <pc:graphicFrameChg chg="add mod modGraphic">
          <ac:chgData name="young yoon" userId="91498ed6ae028579" providerId="LiveId" clId="{9C0A59D4-9A4E-4869-A37E-C7E1C3EAE03D}" dt="2025-12-15T08:27:18.770" v="46" actId="1076"/>
          <ac:graphicFrameMkLst>
            <pc:docMk/>
            <pc:sldMk cId="1086953393" sldId="334"/>
            <ac:graphicFrameMk id="5" creationId="{E2D81E10-E3B8-1680-F5EA-7CFB0307FF86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0B903-995D-44A0-BF15-243F60A0C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7EA70BA-36BE-BA06-55BA-E451A679C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5F98043-430B-DBDA-070C-2FF5F4A0DE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63A5358-2695-0863-791C-03EA5B86A6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40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89C78-DEA6-E94C-0BF8-1AF224136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2B0D4C0-43F5-DE95-7C61-5A740993C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751D4F6-56D6-F1E9-3B6F-B4098855B0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0B7DF05-ECC3-AD58-08E2-689BFF042C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63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85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D816D-0CBF-BAD9-40D2-3033FCE54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82F2AFE-1A80-6901-5B3B-BCD0B55C11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BBD4994-D4DE-3323-34D3-91A418D39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6E3B63-3DA2-54A6-BECF-EB6A18D6A2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3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6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02B98-C23F-C820-8D0B-B4D097F1D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6B7A3F7-C5A6-F000-9090-BF813850A6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84776D4-4DCD-2701-700B-7817FEF919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EBEEE0A-CBA4-1231-5FE9-261227F90B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99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21A60-C780-D3E7-5BFB-3C6198F2D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5714FF6-DA03-297D-23FF-18BBDBA0F2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266A7F0-F314-D7B6-0AE3-B2F6D09203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DE2DFA-2C57-29C8-8524-AFF9EC63C7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06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56314-AADC-77F7-764D-B7B940CDF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8DB9291-F05D-1F2D-5354-EEFA251975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723D21-7D9C-C975-742D-5817DFB9D6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A2C38B-5D33-BCEB-13DC-A2D9E51BE9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760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45651-B0AC-8951-3F76-8C1E22068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9B4E420-CD6A-3AB8-947C-4F1A268DDE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97724F6-570F-D913-8AFB-B0F9A39FE4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6CEB5F-0992-573D-E7BC-C4E619DA6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5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C10A9-E59F-7B04-40B9-34C8C49D4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632EE0-B8F1-D64B-0204-21E8B056C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6D709D-4EED-E228-84B6-84876A1572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CB47C-D01D-C77F-29C9-D02B6FE3A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285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3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89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C740B-7B59-56A7-3ECB-BAED4C39A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5F0A04C-53AC-A75A-F0B7-4AF1B26F1F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19DFA17-9FAE-D25F-96FA-62F832AD9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580870C-86B5-12CC-B620-EAD07B4FB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12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432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048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81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32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3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user29181526/review/1058096203/dad28d3dc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emf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hyperlink" Target="https://vimeo.com/user29181526/review/1058096235/19f5b5889a" TargetMode="External"/><Relationship Id="rId7" Type="http://schemas.openxmlformats.org/officeDocument/2006/relationships/image" Target="../media/image1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vimeo.com/user29181526/review/1058096217/95841ecec4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gL7IOSOQ3d8" TargetMode="External"/><Relationship Id="rId13" Type="http://schemas.openxmlformats.org/officeDocument/2006/relationships/hyperlink" Target="https://youtu.be/aEYrZtCzgho" TargetMode="External"/><Relationship Id="rId18" Type="http://schemas.openxmlformats.org/officeDocument/2006/relationships/hyperlink" Target="https://youtu.be/p-Kzlcff6sI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vimeo.com/user29181526/review/1058096203/dad28d3dc2" TargetMode="External"/><Relationship Id="rId12" Type="http://schemas.openxmlformats.org/officeDocument/2006/relationships/hyperlink" Target="https://youtu.be/6fcREAGE-dY" TargetMode="External"/><Relationship Id="rId17" Type="http://schemas.openxmlformats.org/officeDocument/2006/relationships/hyperlink" Target="https://www.youtube.com/watch?v=Ud6qvZyEYSQ&amp;list=RDCMUC-9RQCJ0gS_Kgt7J0SVrE8w&amp;index=4" TargetMode="External"/><Relationship Id="rId2" Type="http://schemas.openxmlformats.org/officeDocument/2006/relationships/notesSlide" Target="../notesSlides/notesSlide19.xml"/><Relationship Id="rId16" Type="http://schemas.openxmlformats.org/officeDocument/2006/relationships/hyperlink" Target="https://www.youtube.com/watch?v=Ud6qvZyEYSQ&amp;list=RDCMUC-9RQCJ0gS_Kgt7J0SVrE8w&amp;index=5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d8Z6TB6mokw" TargetMode="External"/><Relationship Id="rId11" Type="http://schemas.openxmlformats.org/officeDocument/2006/relationships/hyperlink" Target="https://vimeo.com/user29181526/review/1058096235/19f5b5889a" TargetMode="External"/><Relationship Id="rId5" Type="http://schemas.openxmlformats.org/officeDocument/2006/relationships/hyperlink" Target="https://vimeo.com/user29181526/review/1058096177/281aeeec4e" TargetMode="External"/><Relationship Id="rId15" Type="http://schemas.openxmlformats.org/officeDocument/2006/relationships/hyperlink" Target="https://youtu.be/gg6hafKO-kA" TargetMode="External"/><Relationship Id="rId10" Type="http://schemas.openxmlformats.org/officeDocument/2006/relationships/hyperlink" Target="https://youtu.be/X0l1UTQxhrg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vimeo.com/user29181526/review/1058096217/95841ecec4" TargetMode="External"/><Relationship Id="rId14" Type="http://schemas.openxmlformats.org/officeDocument/2006/relationships/hyperlink" Target="https://youtu.be/pXe6sPDxyi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hyperlink" Target="https://vimeo.com/user29181526/review/1058096177/281aeeec4e" TargetMode="Externa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직업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36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윤리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B9A1457-A1D2-60D4-8E60-2E2DFF40A9D0}"/>
              </a:ext>
            </a:extLst>
          </p:cNvPr>
          <p:cNvSpPr txBox="1">
            <a:spLocks/>
          </p:cNvSpPr>
          <p:nvPr/>
        </p:nvSpPr>
        <p:spPr bwMode="auto">
          <a:xfrm>
            <a:off x="467544" y="1040537"/>
            <a:ext cx="8442028" cy="393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직업 윤리</a:t>
            </a:r>
            <a:endParaRPr lang="en-US" altLang="ko-K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ko-KR" altLang="en-US" sz="2800" b="1" spc="-150" dirty="0"/>
              <a:t>직업인이 반드시 지켜야 할 행동 규범과 도덕적 기준</a:t>
            </a:r>
            <a:endParaRPr lang="en-US" altLang="ko-KR" sz="2800" b="1" spc="-150" dirty="0"/>
          </a:p>
          <a:p>
            <a:pPr>
              <a:lnSpc>
                <a:spcPct val="150000"/>
              </a:lnSpc>
            </a:pPr>
            <a:r>
              <a:rPr lang="ko-KR" altLang="en-US" sz="2800" b="1" spc="-150" dirty="0"/>
              <a:t>모든 직업에 공통으로 요구되는 것</a:t>
            </a:r>
            <a:r>
              <a:rPr lang="en-US" altLang="ko-KR" sz="2800" b="1" spc="-150" dirty="0"/>
              <a:t>,</a:t>
            </a:r>
            <a:r>
              <a:rPr lang="ko-KR" altLang="en-US" sz="2800" b="1" spc="-150" dirty="0"/>
              <a:t> 각 직종에 따라 특수하게 요구되는 것 등</a:t>
            </a:r>
            <a:endParaRPr lang="en-US" altLang="ko-KR" sz="2800" b="1" spc="-150" dirty="0"/>
          </a:p>
          <a:p>
            <a:pPr>
              <a:lnSpc>
                <a:spcPct val="150000"/>
              </a:lnSpc>
            </a:pPr>
            <a:r>
              <a:rPr lang="ko-KR" altLang="en-US" sz="2800" b="1" spc="-150" dirty="0"/>
              <a:t>모든 직업에서 중요하게 여겨야 할 가치 </a:t>
            </a:r>
            <a:r>
              <a:rPr lang="en-US" altLang="ko-KR" sz="2800" b="1" spc="-150" dirty="0"/>
              <a:t>: </a:t>
            </a:r>
            <a:r>
              <a:rPr lang="ko-KR" altLang="en-US" sz="2800" b="1" spc="-150" dirty="0"/>
              <a:t>책임감, 성실함, 정직함, 신뢰성, 창의성, </a:t>
            </a:r>
            <a:r>
              <a:rPr lang="ko-KR" altLang="en-US" sz="2800" b="1" spc="-150" dirty="0" err="1"/>
              <a:t>협력심</a:t>
            </a:r>
            <a:r>
              <a:rPr lang="ko-KR" altLang="en-US" sz="2800" b="1" spc="-150" dirty="0"/>
              <a:t>, 청렴함 등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E2EC1E-70A5-7B0E-263E-F917E322B1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6952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36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윤리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8F7371FB-3579-6DCF-4B97-95EC067550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949305"/>
              </p:ext>
            </p:extLst>
          </p:nvPr>
        </p:nvGraphicFramePr>
        <p:xfrm>
          <a:off x="958261" y="1580963"/>
          <a:ext cx="7718195" cy="482453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813539">
                  <a:extLst>
                    <a:ext uri="{9D8B030D-6E8A-4147-A177-3AD203B41FA5}">
                      <a16:colId xmlns:a16="http://schemas.microsoft.com/office/drawing/2014/main" val="1858565682"/>
                    </a:ext>
                  </a:extLst>
                </a:gridCol>
                <a:gridCol w="5904656">
                  <a:extLst>
                    <a:ext uri="{9D8B030D-6E8A-4147-A177-3AD203B41FA5}">
                      <a16:colId xmlns:a16="http://schemas.microsoft.com/office/drawing/2014/main" val="2521165464"/>
                    </a:ext>
                  </a:extLst>
                </a:gridCol>
              </a:tblGrid>
              <a:tr h="804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dirty="0"/>
                        <a:t>평등 의식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b="0" dirty="0"/>
                        <a:t>직업에 대한 편견을 버리고 모든 직업은 평등하다고 여기는 태도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703210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천직 의식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일이 자신의 능력과 성에 꼭 맞는다고 여기고 열성을 가지고 일하는 태도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033395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책임 의식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맡아서 해야 할 임무나 의무를 중요하게 생각하는 태도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7365436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직분 의식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자신이 하고 있는 일이 사회나 기업을 위해 중요한 역할을 하고 있다고 믿는 태도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764137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봉사 의식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개인의 이익이 아닌 사회 공동체를 위해 봉사하는 마음을 가지고 실천하는 태도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905162"/>
                  </a:ext>
                </a:extLst>
              </a:tr>
              <a:tr h="804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전문가 의식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해당 분야의 전문적 지식과 기술을 갖추기 위해 노력하는 태도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50780"/>
                  </a:ext>
                </a:extLst>
              </a:tr>
            </a:tbl>
          </a:graphicData>
        </a:graphic>
      </p:graphicFrame>
      <p:sp>
        <p:nvSpPr>
          <p:cNvPr id="13" name="순서도: 천공 테이프 12">
            <a:extLst>
              <a:ext uri="{FF2B5EF4-FFF2-40B4-BE49-F238E27FC236}">
                <a16:creationId xmlns:a16="http://schemas.microsoft.com/office/drawing/2014/main" id="{403DCE21-AF77-96EE-70F8-5D3CAA8FA6BA}"/>
              </a:ext>
            </a:extLst>
          </p:cNvPr>
          <p:cNvSpPr/>
          <p:nvPr/>
        </p:nvSpPr>
        <p:spPr bwMode="auto">
          <a:xfrm>
            <a:off x="958261" y="845873"/>
            <a:ext cx="2236571" cy="612281"/>
          </a:xfrm>
          <a:prstGeom prst="flowChartPunchedTap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94DA36-37DA-BED5-6006-43DA124DCA81}"/>
              </a:ext>
            </a:extLst>
          </p:cNvPr>
          <p:cNvSpPr txBox="1"/>
          <p:nvPr/>
        </p:nvSpPr>
        <p:spPr>
          <a:xfrm>
            <a:off x="1085476" y="988295"/>
            <a:ext cx="1982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</a:rPr>
              <a:t>직업 윤리의 덕목</a:t>
            </a:r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EAA62E2-7247-70EF-3F60-11A91B424B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4689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19EE3-05A6-09FF-2BC1-87FEC1B19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13C1B1-9477-1145-E646-477B317A2DB9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8B97707-D784-B9D8-9316-EC21D4F6E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296056E-E380-5EB5-6911-B208FDDA950B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176142-1281-E100-CD4F-1A1657213D3C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36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D8D9EF-B48D-D40D-4D18-02583695353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윤리</a:t>
            </a:r>
          </a:p>
        </p:txBody>
      </p:sp>
      <p:sp>
        <p:nvSpPr>
          <p:cNvPr id="13" name="순서도: 천공 테이프 12">
            <a:extLst>
              <a:ext uri="{FF2B5EF4-FFF2-40B4-BE49-F238E27FC236}">
                <a16:creationId xmlns:a16="http://schemas.microsoft.com/office/drawing/2014/main" id="{CB257586-7A0B-3131-AFED-AB681E3E6E72}"/>
              </a:ext>
            </a:extLst>
          </p:cNvPr>
          <p:cNvSpPr/>
          <p:nvPr/>
        </p:nvSpPr>
        <p:spPr bwMode="auto">
          <a:xfrm>
            <a:off x="958261" y="845873"/>
            <a:ext cx="2893659" cy="612281"/>
          </a:xfrm>
          <a:prstGeom prst="flowChartPunchedTap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9F2EBC-46C7-994B-0182-73DD3ABD1ABB}"/>
              </a:ext>
            </a:extLst>
          </p:cNvPr>
          <p:cNvSpPr txBox="1"/>
          <p:nvPr/>
        </p:nvSpPr>
        <p:spPr>
          <a:xfrm>
            <a:off x="985118" y="988295"/>
            <a:ext cx="2434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</a:rPr>
              <a:t>직업별 윤리 강령의 예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F394ACFB-7384-F0FB-A76E-897EED861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324940"/>
              </p:ext>
            </p:extLst>
          </p:nvPr>
        </p:nvGraphicFramePr>
        <p:xfrm>
          <a:off x="985118" y="1712214"/>
          <a:ext cx="7835354" cy="480906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14674">
                  <a:extLst>
                    <a:ext uri="{9D8B030D-6E8A-4147-A177-3AD203B41FA5}">
                      <a16:colId xmlns:a16="http://schemas.microsoft.com/office/drawing/2014/main" val="631086111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val="3032358308"/>
                    </a:ext>
                  </a:extLst>
                </a:gridCol>
              </a:tblGrid>
              <a:tr h="3496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/>
                          </a:solidFill>
                        </a:rPr>
                        <a:t>직업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/>
                          </a:solidFill>
                        </a:rPr>
                        <a:t>윤리 강령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741476"/>
                  </a:ext>
                </a:extLst>
              </a:tr>
              <a:tr h="12500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간호사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간호 대상자의 국적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인종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종교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사상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연령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성별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지위 등의 차이에 관계없이 평등하게 간호한다</a:t>
                      </a:r>
                      <a:r>
                        <a:rPr lang="en-US" altLang="ko-KR" sz="2300" dirty="0"/>
                        <a:t>.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018928"/>
                  </a:ext>
                </a:extLst>
              </a:tr>
              <a:tr h="965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기자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언론의 자유를 위협하는 개인이나 집단의 부당한 간섭이나 압력을 단호히 배격한다</a:t>
                      </a:r>
                      <a:r>
                        <a:rPr lang="en-US" altLang="ko-KR" sz="2300" dirty="0"/>
                        <a:t>. 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562854"/>
                  </a:ext>
                </a:extLst>
              </a:tr>
              <a:tr h="10480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법관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모든 외부의 영향으로부터 사법권의 독립을 지키며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공평하고 청렴하여야 한다</a:t>
                      </a:r>
                      <a:r>
                        <a:rPr lang="en-US" altLang="ko-KR" sz="2300" dirty="0"/>
                        <a:t>.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392073"/>
                  </a:ext>
                </a:extLst>
              </a:tr>
              <a:tr h="11496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사회복지사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모든 인간의 존엄성과 가치를 존중하고 천부의 자유권과 생존권의 보장 활동에 헌신한다</a:t>
                      </a:r>
                      <a:r>
                        <a:rPr lang="en-US" altLang="ko-KR" sz="2300" dirty="0"/>
                        <a:t>.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285726"/>
                  </a:ext>
                </a:extLst>
              </a:tr>
            </a:tbl>
          </a:graphicData>
        </a:graphic>
      </p:graphicFrame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A134AD-AAB3-DF6B-F02B-BD683D00FD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520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62BC9-4BBD-CCED-C4F8-6DECC6293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5B439C-818E-5FD0-B4CD-5BE6B13D4E18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FEFB9FB-8396-9750-7BE9-534AE9AB1A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7F6548F1-173B-45AD-91B2-4B9BE4A02288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160828-8140-4A7A-16A4-820EA14D5922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36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F5EA1A-DD91-13E6-ABED-DBC2432819D2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</a:t>
            </a:r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윤리</a:t>
            </a:r>
          </a:p>
        </p:txBody>
      </p:sp>
      <p:sp>
        <p:nvSpPr>
          <p:cNvPr id="13" name="순서도: 천공 테이프 12">
            <a:extLst>
              <a:ext uri="{FF2B5EF4-FFF2-40B4-BE49-F238E27FC236}">
                <a16:creationId xmlns:a16="http://schemas.microsoft.com/office/drawing/2014/main" id="{C6299E5D-9900-BBE6-DC6C-D40165AAEDA1}"/>
              </a:ext>
            </a:extLst>
          </p:cNvPr>
          <p:cNvSpPr/>
          <p:nvPr/>
        </p:nvSpPr>
        <p:spPr bwMode="auto">
          <a:xfrm>
            <a:off x="958261" y="956101"/>
            <a:ext cx="2893659" cy="612281"/>
          </a:xfrm>
          <a:prstGeom prst="flowChartPunchedTap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BD309B-9C97-886A-2A89-7F33A7A0EF4D}"/>
              </a:ext>
            </a:extLst>
          </p:cNvPr>
          <p:cNvSpPr txBox="1"/>
          <p:nvPr/>
        </p:nvSpPr>
        <p:spPr>
          <a:xfrm>
            <a:off x="971862" y="1077575"/>
            <a:ext cx="2434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</a:rPr>
              <a:t>직업별 윤리 강령의 예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19E989BA-B344-4243-3B41-ACBAC0C26B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166824"/>
              </p:ext>
            </p:extLst>
          </p:nvPr>
        </p:nvGraphicFramePr>
        <p:xfrm>
          <a:off x="971862" y="1779136"/>
          <a:ext cx="7835354" cy="438616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14674">
                  <a:extLst>
                    <a:ext uri="{9D8B030D-6E8A-4147-A177-3AD203B41FA5}">
                      <a16:colId xmlns:a16="http://schemas.microsoft.com/office/drawing/2014/main" val="631086111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val="3032358308"/>
                    </a:ext>
                  </a:extLst>
                </a:gridCol>
              </a:tblGrid>
              <a:tr h="4320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/>
                          </a:solidFill>
                        </a:rPr>
                        <a:t>직업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/>
                          </a:solidFill>
                        </a:rPr>
                        <a:t>윤리 강령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741476"/>
                  </a:ext>
                </a:extLst>
              </a:tr>
              <a:tr h="10738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소방 </a:t>
                      </a:r>
                      <a:endParaRPr lang="en-US" altLang="ko-KR" sz="2400" dirty="0"/>
                    </a:p>
                    <a:p>
                      <a:pPr algn="ctr" latinLnBrk="1"/>
                      <a:r>
                        <a:rPr lang="ko-KR" altLang="en-US" sz="2400" dirty="0"/>
                        <a:t>공무원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각종 재난과 사고에 대비하여 국민의 생명과 안전을 지키기 위해 앞장서서 일한다</a:t>
                      </a:r>
                      <a:r>
                        <a:rPr lang="en-US" altLang="ko-KR" sz="2300" dirty="0"/>
                        <a:t>. 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018928"/>
                  </a:ext>
                </a:extLst>
              </a:tr>
              <a:tr h="972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연구원</a:t>
                      </a:r>
                      <a:endParaRPr lang="en-US" altLang="ko-KR" sz="2400" dirty="0"/>
                    </a:p>
                    <a:p>
                      <a:pPr algn="ctr" latinLnBrk="1"/>
                      <a:r>
                        <a:rPr lang="en-US" altLang="ko-KR" sz="2400" dirty="0"/>
                        <a:t>(</a:t>
                      </a:r>
                      <a:r>
                        <a:rPr lang="ko-KR" altLang="en-US" sz="2400" dirty="0"/>
                        <a:t>학자</a:t>
                      </a:r>
                      <a:r>
                        <a:rPr lang="en-US" altLang="ko-KR" sz="2400" dirty="0"/>
                        <a:t>)</a:t>
                      </a:r>
                      <a:endParaRPr lang="ko-KR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정확하고 검증된 자료로 연구하고 진실에 맞는 연구 성과를 산출하여 발표한다</a:t>
                      </a:r>
                      <a:r>
                        <a:rPr lang="en-US" altLang="ko-KR" sz="2300" dirty="0"/>
                        <a:t>. 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873884"/>
                  </a:ext>
                </a:extLst>
              </a:tr>
              <a:tr h="9360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의사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인간의 존엄과 가치를 존중하며</a:t>
                      </a:r>
                      <a:r>
                        <a:rPr lang="en-US" altLang="ko-KR" sz="2300" dirty="0"/>
                        <a:t>, </a:t>
                      </a:r>
                      <a:r>
                        <a:rPr lang="ko-KR" altLang="en-US" sz="2300" dirty="0"/>
                        <a:t>의료를 공정하게 시행하여 인류의 건강을 위해 헌신한다</a:t>
                      </a:r>
                      <a:r>
                        <a:rPr lang="en-US" altLang="ko-KR" sz="2300" dirty="0"/>
                        <a:t>. 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684093"/>
                  </a:ext>
                </a:extLst>
              </a:tr>
              <a:tr h="9720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정보 통신 </a:t>
                      </a:r>
                      <a:endParaRPr lang="en-US" altLang="ko-KR" sz="2400" dirty="0"/>
                    </a:p>
                    <a:p>
                      <a:pPr algn="ctr" latinLnBrk="1"/>
                      <a:r>
                        <a:rPr lang="ko-KR" altLang="en-US" sz="2400" dirty="0"/>
                        <a:t>관리자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/>
                        <a:t>건전하고 유익한 정보를 제공하여 따뜻한 디지털 세상을 만들기 위해 협력한다</a:t>
                      </a:r>
                      <a:r>
                        <a:rPr lang="en-US" altLang="ko-KR" sz="2300" dirty="0"/>
                        <a:t>. </a:t>
                      </a:r>
                      <a:endParaRPr lang="ko-KR" alt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073556"/>
                  </a:ext>
                </a:extLst>
              </a:tr>
            </a:tbl>
          </a:graphicData>
        </a:graphic>
      </p:graphicFrame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2C044EF-23D5-16AD-5FAB-77EC933592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37517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17112" y="3338"/>
            <a:ext cx="8926888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함께 일하고 싶은 직업인의 특성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6" y="1003375"/>
            <a:ext cx="76328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 항목에서 함께 일하고 싶은 사람의 특성을 고르고 경매 활동을 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37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02539910-2796-3982-6CDC-3E19DE079C5A}"/>
              </a:ext>
            </a:extLst>
          </p:cNvPr>
          <p:cNvSpPr/>
          <p:nvPr/>
        </p:nvSpPr>
        <p:spPr bwMode="auto">
          <a:xfrm>
            <a:off x="6919577" y="3700445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4" name="모서리가 둥근 직사각형 36">
            <a:extLst>
              <a:ext uri="{FF2B5EF4-FFF2-40B4-BE49-F238E27FC236}">
                <a16:creationId xmlns:a16="http://schemas.microsoft.com/office/drawing/2014/main" id="{9AB56101-FAB9-0C28-10FC-8776593869CD}"/>
              </a:ext>
            </a:extLst>
          </p:cNvPr>
          <p:cNvSpPr/>
          <p:nvPr/>
        </p:nvSpPr>
        <p:spPr bwMode="auto">
          <a:xfrm>
            <a:off x="1024652" y="1711261"/>
            <a:ext cx="7806046" cy="4916859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ko-KR" sz="2200" spc="-150" dirty="0">
                <a:solidFill>
                  <a:schemeClr val="tx1"/>
                </a:solidFill>
              </a:rPr>
              <a:t>     </a:t>
            </a:r>
          </a:p>
          <a:p>
            <a:pPr algn="just">
              <a:lnSpc>
                <a:spcPct val="120000"/>
              </a:lnSpc>
            </a:pPr>
            <a:r>
              <a:rPr lang="en-US" altLang="ko-KR" sz="2200" spc="-150" dirty="0">
                <a:solidFill>
                  <a:schemeClr val="tx1"/>
                </a:solidFill>
              </a:rPr>
              <a:t>    </a:t>
            </a:r>
            <a:r>
              <a:rPr lang="en-US" altLang="ko-KR" sz="2200" spc="-150" dirty="0">
                <a:solidFill>
                  <a:schemeClr val="tx2">
                    <a:lumMod val="75000"/>
                  </a:schemeClr>
                </a:solidFill>
              </a:rPr>
              <a:t>100</a:t>
            </a:r>
            <a:r>
              <a:rPr lang="ko-KR" altLang="en-US" sz="2200" spc="-150" dirty="0">
                <a:solidFill>
                  <a:schemeClr val="tx2">
                    <a:lumMod val="75000"/>
                  </a:schemeClr>
                </a:solidFill>
              </a:rPr>
              <a:t>만 원의 돈이 있다고 가정하고 자신이 함께 일하고 싶은 사람     의 특성을 구입해 보자</a:t>
            </a:r>
            <a:r>
              <a:rPr lang="en-US" altLang="ko-KR" sz="2200" spc="-15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457200" indent="-457200" algn="just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우선순위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아래 항목 중에서 자신이 반드시 사야 한다고 생각하는 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1~5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위의 순위를 매긴다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algn="just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나의 입찰 금액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단위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 원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): 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순위를 매긴 특성을 사는 데 얼마의 돈을 쓸 것인지 예상 금액을 적는다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algn="just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200" spc="-15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포스트잇에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‘번호’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‘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입찰 금액’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자신의 이름을 적어 칠판의 해당 특성에 부착한다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algn="just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특성별로 경매 활동을 진행하고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낙찰 금액과 </a:t>
            </a:r>
            <a:r>
              <a:rPr lang="ko-KR" altLang="en-US" sz="2200" spc="-15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낙찰받은</a:t>
            </a: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사람의 이름을 적는다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algn="just">
              <a:lnSpc>
                <a:spcPct val="120000"/>
              </a:lnSpc>
              <a:buFont typeface="+mj-ea"/>
              <a:buAutoNum type="circleNumDbPlain"/>
            </a:pPr>
            <a:r>
              <a:rPr lang="ko-KR" altLang="en-US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경매 결과를 참고하여 우리 반 순위를 정리한다</a:t>
            </a:r>
            <a:r>
              <a:rPr lang="en-US" altLang="ko-KR" sz="22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algn="just">
              <a:lnSpc>
                <a:spcPct val="120000"/>
              </a:lnSpc>
              <a:buFont typeface="+mj-ea"/>
              <a:buAutoNum type="circleNumDbPlain"/>
            </a:pPr>
            <a:endParaRPr lang="ko-KR" altLang="en-US" sz="22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41345D39-D13A-D16B-7B1D-32F5FD9A5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62" y="2570438"/>
            <a:ext cx="980761" cy="1130007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EE11E9-A2BA-CDB8-D52F-616519312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9E9A962C-D247-ECA3-B6C7-BE176204603B}"/>
              </a:ext>
            </a:extLst>
          </p:cNvPr>
          <p:cNvSpPr/>
          <p:nvPr/>
        </p:nvSpPr>
        <p:spPr bwMode="auto">
          <a:xfrm>
            <a:off x="1136119" y="2027797"/>
            <a:ext cx="277807" cy="242959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9275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함께 일하고 싶은 직업인의 특성 찾기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37</a:t>
            </a:r>
            <a:r>
              <a:rPr lang="ko-KR" altLang="en-US" sz="1600" b="1" dirty="0"/>
              <a:t>쪽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9CDFCF12-DDD7-44CA-0661-FE65018D8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986592"/>
              </p:ext>
            </p:extLst>
          </p:nvPr>
        </p:nvGraphicFramePr>
        <p:xfrm>
          <a:off x="827584" y="1360071"/>
          <a:ext cx="7776865" cy="5149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15">
                  <a:extLst>
                    <a:ext uri="{9D8B030D-6E8A-4147-A177-3AD203B41FA5}">
                      <a16:colId xmlns:a16="http://schemas.microsoft.com/office/drawing/2014/main" val="1895798401"/>
                    </a:ext>
                  </a:extLst>
                </a:gridCol>
                <a:gridCol w="2969893">
                  <a:extLst>
                    <a:ext uri="{9D8B030D-6E8A-4147-A177-3AD203B41FA5}">
                      <a16:colId xmlns:a16="http://schemas.microsoft.com/office/drawing/2014/main" val="357206557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68189780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7585115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49365738"/>
                    </a:ext>
                  </a:extLst>
                </a:gridCol>
                <a:gridCol w="1027906">
                  <a:extLst>
                    <a:ext uri="{9D8B030D-6E8A-4147-A177-3AD203B41FA5}">
                      <a16:colId xmlns:a16="http://schemas.microsoft.com/office/drawing/2014/main" val="280892660"/>
                    </a:ext>
                  </a:extLst>
                </a:gridCol>
                <a:gridCol w="772295">
                  <a:extLst>
                    <a:ext uri="{9D8B030D-6E8A-4147-A177-3AD203B41FA5}">
                      <a16:colId xmlns:a16="http://schemas.microsoft.com/office/drawing/2014/main" val="625041078"/>
                    </a:ext>
                  </a:extLst>
                </a:gridCol>
              </a:tblGrid>
              <a:tr h="8445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번호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특성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우선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순위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나의 입찰 금액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낙찰 금액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낙찰자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i="0" u="none" strike="noStrike" baseline="0" dirty="0">
                          <a:solidFill>
                            <a:schemeClr val="bg1"/>
                          </a:solidFill>
                          <a:latin typeface="YDVYGO33"/>
                        </a:rPr>
                        <a:t>우리 반 </a:t>
                      </a:r>
                      <a:endParaRPr lang="en-US" altLang="ko-KR" sz="1600" i="0" u="none" strike="noStrike" baseline="0" dirty="0">
                        <a:solidFill>
                          <a:schemeClr val="bg1"/>
                        </a:solidFill>
                        <a:latin typeface="YDVYGO33"/>
                      </a:endParaRPr>
                    </a:p>
                    <a:p>
                      <a:pPr algn="ctr" latinLnBrk="1"/>
                      <a:r>
                        <a:rPr lang="ko-KR" altLang="en-US" sz="1600" i="0" u="none" strike="noStrike" baseline="0" dirty="0">
                          <a:solidFill>
                            <a:schemeClr val="bg1"/>
                          </a:solidFill>
                          <a:latin typeface="YDVYGO33"/>
                        </a:rPr>
                        <a:t>순위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767171"/>
                  </a:ext>
                </a:extLst>
              </a:tr>
              <a:tr h="4551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결정을 내리는 판단력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5553280"/>
                  </a:ext>
                </a:extLst>
              </a:tr>
              <a:tr h="48595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돕거나 보살피려는 배려심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0575977"/>
                  </a:ext>
                </a:extLst>
              </a:tr>
              <a:tr h="4551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여유가 있고 넉넉한 느긋함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6779529"/>
                  </a:ext>
                </a:extLst>
              </a:tr>
              <a:tr h="4954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4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무리를 이끌어 가는 통솔력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598265"/>
                  </a:ext>
                </a:extLst>
              </a:tr>
              <a:tr h="46485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5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믿고 의지할 수 있는 신뢰성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1926747"/>
                  </a:ext>
                </a:extLst>
              </a:tr>
              <a:tr h="50498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6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거짓이나 꾸밈이 없는 정직함</a:t>
                      </a:r>
                      <a:endParaRPr lang="ko-KR" altLang="en-US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5914424"/>
                  </a:ext>
                </a:extLst>
              </a:tr>
              <a:tr h="4360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7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맡은 일을 확실히 하는 책임감</a:t>
                      </a:r>
                      <a:endParaRPr lang="ko-KR" altLang="en-US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3746349"/>
                  </a:ext>
                </a:extLst>
              </a:tr>
              <a:tr h="3670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8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어려운 일에 맞서는 도전 정신</a:t>
                      </a:r>
                      <a:endParaRPr lang="ko-KR" altLang="en-US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7588759"/>
                  </a:ext>
                </a:extLst>
              </a:tr>
              <a:tr h="62890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9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다른 사람과 협력하는 </a:t>
                      </a:r>
                      <a:endParaRPr lang="en-US" altLang="ko-KR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협업 능력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1773231"/>
                  </a:ext>
                </a:extLst>
              </a:tr>
            </a:tbl>
          </a:graphicData>
        </a:graphic>
      </p:graphicFrame>
      <p:sp>
        <p:nvSpPr>
          <p:cNvPr id="4" name="모서리가 둥근 직사각형 28">
            <a:extLst>
              <a:ext uri="{FF2B5EF4-FFF2-40B4-BE49-F238E27FC236}">
                <a16:creationId xmlns:a16="http://schemas.microsoft.com/office/drawing/2014/main" id="{7FAE62FC-DAC0-BFA6-6B7B-4C2170F9E23B}"/>
              </a:ext>
            </a:extLst>
          </p:cNvPr>
          <p:cNvSpPr/>
          <p:nvPr/>
        </p:nvSpPr>
        <p:spPr bwMode="auto">
          <a:xfrm>
            <a:off x="7744165" y="893092"/>
            <a:ext cx="785827" cy="363563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7979C9A-57F3-A3BF-2729-785C81D84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86AC654-5E5F-E959-6CB2-3EA6C45159F3}"/>
              </a:ext>
            </a:extLst>
          </p:cNvPr>
          <p:cNvSpPr txBox="1"/>
          <p:nvPr/>
        </p:nvSpPr>
        <p:spPr>
          <a:xfrm>
            <a:off x="4689214" y="2191104"/>
            <a:ext cx="511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1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800332-D08B-3012-E76D-2CE096284660}"/>
              </a:ext>
            </a:extLst>
          </p:cNvPr>
          <p:cNvSpPr txBox="1"/>
          <p:nvPr/>
        </p:nvSpPr>
        <p:spPr>
          <a:xfrm>
            <a:off x="5413900" y="2175873"/>
            <a:ext cx="575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35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90BCE7-67BA-196E-C984-DEFF0F017D8A}"/>
              </a:ext>
            </a:extLst>
          </p:cNvPr>
          <p:cNvSpPr txBox="1"/>
          <p:nvPr/>
        </p:nvSpPr>
        <p:spPr>
          <a:xfrm>
            <a:off x="6197066" y="2175873"/>
            <a:ext cx="548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70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DB7C44-63AE-8D1F-BC53-5DC22C858232}"/>
              </a:ext>
            </a:extLst>
          </p:cNvPr>
          <p:cNvSpPr txBox="1"/>
          <p:nvPr/>
        </p:nvSpPr>
        <p:spPr>
          <a:xfrm>
            <a:off x="6804813" y="2206492"/>
            <a:ext cx="12105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김민</a:t>
            </a:r>
            <a:r>
              <a:rPr lang="en-US" altLang="ko-KR" sz="2200" dirty="0">
                <a:solidFill>
                  <a:srgbClr val="FF0000"/>
                </a:solidFill>
              </a:rPr>
              <a:t>O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ECC3D7-6BB9-5B6F-FC20-B97EF32BABCB}"/>
              </a:ext>
            </a:extLst>
          </p:cNvPr>
          <p:cNvSpPr txBox="1"/>
          <p:nvPr/>
        </p:nvSpPr>
        <p:spPr>
          <a:xfrm>
            <a:off x="8014668" y="2203036"/>
            <a:ext cx="714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5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148CC3-12B1-E950-A915-930322E1AC7A}"/>
              </a:ext>
            </a:extLst>
          </p:cNvPr>
          <p:cNvSpPr txBox="1"/>
          <p:nvPr/>
        </p:nvSpPr>
        <p:spPr>
          <a:xfrm>
            <a:off x="4689214" y="3162841"/>
            <a:ext cx="511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5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C81E90-3A96-B2F7-D8FF-B59DAE54D1F8}"/>
              </a:ext>
            </a:extLst>
          </p:cNvPr>
          <p:cNvSpPr txBox="1"/>
          <p:nvPr/>
        </p:nvSpPr>
        <p:spPr>
          <a:xfrm>
            <a:off x="5413900" y="3133493"/>
            <a:ext cx="575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5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4C2E84-556B-46BB-0229-E642DC488C7A}"/>
              </a:ext>
            </a:extLst>
          </p:cNvPr>
          <p:cNvSpPr txBox="1"/>
          <p:nvPr/>
        </p:nvSpPr>
        <p:spPr>
          <a:xfrm>
            <a:off x="6223628" y="3133492"/>
            <a:ext cx="548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60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07F924-FC77-EDE6-072A-CA8D92C91FBB}"/>
              </a:ext>
            </a:extLst>
          </p:cNvPr>
          <p:cNvSpPr txBox="1"/>
          <p:nvPr/>
        </p:nvSpPr>
        <p:spPr>
          <a:xfrm>
            <a:off x="6804813" y="3162841"/>
            <a:ext cx="12105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황현</a:t>
            </a:r>
            <a:r>
              <a:rPr lang="en-US" altLang="ko-KR" sz="2200" dirty="0">
                <a:solidFill>
                  <a:srgbClr val="FF0000"/>
                </a:solidFill>
              </a:rPr>
              <a:t>O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691808-9D16-C460-DE4C-3FD553EFCEC8}"/>
              </a:ext>
            </a:extLst>
          </p:cNvPr>
          <p:cNvSpPr txBox="1"/>
          <p:nvPr/>
        </p:nvSpPr>
        <p:spPr>
          <a:xfrm>
            <a:off x="8055438" y="3100211"/>
            <a:ext cx="714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FF0000"/>
                </a:solidFill>
              </a:rPr>
              <a:t>1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985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42008-310B-D8A4-5BA2-E8E770F63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502EE3-BB54-5D3E-1020-137B3829E286}"/>
              </a:ext>
            </a:extLst>
          </p:cNvPr>
          <p:cNvSpPr txBox="1"/>
          <p:nvPr/>
        </p:nvSpPr>
        <p:spPr>
          <a:xfrm>
            <a:off x="219275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1540E04-E0D3-C6C0-50D1-5F6B73E0ED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C89AD8-A33B-8C4F-D8F1-D0AF0275AAC7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4BEEE8C3-413D-AA04-E5E4-110B2FC8A628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234E78C-BAE0-EA57-0749-566C04FC23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7EE207-8947-11B1-2413-348DEFB3C8BB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함께 일하고 싶은 직업인의 특성 찾기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9A1E69-A9D5-CEEA-577A-64CB005BB622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37</a:t>
            </a:r>
            <a:r>
              <a:rPr lang="ko-KR" altLang="en-US" sz="1600" b="1" dirty="0"/>
              <a:t>쪽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553C80AE-3E7C-E052-0AEB-DACD5647CE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950269"/>
              </p:ext>
            </p:extLst>
          </p:nvPr>
        </p:nvGraphicFramePr>
        <p:xfrm>
          <a:off x="827584" y="1268761"/>
          <a:ext cx="7776865" cy="51733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15">
                  <a:extLst>
                    <a:ext uri="{9D8B030D-6E8A-4147-A177-3AD203B41FA5}">
                      <a16:colId xmlns:a16="http://schemas.microsoft.com/office/drawing/2014/main" val="1895798401"/>
                    </a:ext>
                  </a:extLst>
                </a:gridCol>
                <a:gridCol w="3185917">
                  <a:extLst>
                    <a:ext uri="{9D8B030D-6E8A-4147-A177-3AD203B41FA5}">
                      <a16:colId xmlns:a16="http://schemas.microsoft.com/office/drawing/2014/main" val="357206557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6818978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7585115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49365738"/>
                    </a:ext>
                  </a:extLst>
                </a:gridCol>
                <a:gridCol w="811882">
                  <a:extLst>
                    <a:ext uri="{9D8B030D-6E8A-4147-A177-3AD203B41FA5}">
                      <a16:colId xmlns:a16="http://schemas.microsoft.com/office/drawing/2014/main" val="280892660"/>
                    </a:ext>
                  </a:extLst>
                </a:gridCol>
                <a:gridCol w="772295">
                  <a:extLst>
                    <a:ext uri="{9D8B030D-6E8A-4147-A177-3AD203B41FA5}">
                      <a16:colId xmlns:a16="http://schemas.microsoft.com/office/drawing/2014/main" val="625041078"/>
                    </a:ext>
                  </a:extLst>
                </a:gridCol>
              </a:tblGrid>
              <a:tr h="99486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번호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특성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우선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순위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나의 입찰 금액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낙찰 금액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낙찰자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i="0" u="none" strike="noStrike" baseline="0" dirty="0">
                          <a:solidFill>
                            <a:schemeClr val="bg1"/>
                          </a:solidFill>
                          <a:latin typeface="YDVYGO33"/>
                        </a:rPr>
                        <a:t>우리 반 </a:t>
                      </a:r>
                      <a:endParaRPr lang="en-US" altLang="ko-KR" sz="1800" i="0" u="none" strike="noStrike" baseline="0" dirty="0">
                        <a:solidFill>
                          <a:schemeClr val="bg1"/>
                        </a:solidFill>
                        <a:latin typeface="YDVYGO33"/>
                      </a:endParaRPr>
                    </a:p>
                    <a:p>
                      <a:pPr algn="ctr" latinLnBrk="1"/>
                      <a:r>
                        <a:rPr lang="ko-KR" altLang="en-US" sz="1800" i="0" u="none" strike="noStrike" baseline="0" dirty="0">
                          <a:solidFill>
                            <a:schemeClr val="bg1"/>
                          </a:solidFill>
                          <a:latin typeface="YDVYGO33"/>
                        </a:rPr>
                        <a:t>순위</a:t>
                      </a:r>
                      <a:endParaRPr lang="ko-KR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767171"/>
                  </a:ext>
                </a:extLst>
              </a:tr>
              <a:tr h="6964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10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새로운 의견을 만들어내는</a:t>
                      </a:r>
                      <a:endParaRPr lang="en-US" altLang="ko-KR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창의성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5553280"/>
                  </a:ext>
                </a:extLst>
              </a:tr>
              <a:tr h="6964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모든 일에 정성스럽고 꾸준한 성실함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0575977"/>
                  </a:ext>
                </a:extLst>
              </a:tr>
              <a:tr h="6964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상대방의 의견에 동의하는 </a:t>
                      </a:r>
                      <a:endParaRPr lang="en-US" altLang="ko-KR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공감 능력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6779529"/>
                  </a:ext>
                </a:extLst>
              </a:tr>
              <a:tr h="6964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13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매사에 영리하고 기억력이 </a:t>
                      </a:r>
                      <a:endParaRPr lang="en-US" altLang="ko-KR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좋은 똑똑함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598265"/>
                  </a:ext>
                </a:extLst>
              </a:tr>
              <a:tr h="6964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14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생각이나 뜻이 잘 통하는</a:t>
                      </a:r>
                      <a:endParaRPr lang="en-US" altLang="ko-KR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의사소통 능력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1926747"/>
                  </a:ext>
                </a:extLst>
              </a:tr>
              <a:tr h="6964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15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긍정적이고 능동적으로 </a:t>
                      </a:r>
                      <a:endParaRPr lang="en-US" altLang="ko-KR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활동하는 적극성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5914424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F89D750-5F74-0689-8B63-D25A234AC1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002434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89572-300B-1E94-4856-6277CE649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6B9870-2091-B60D-3B6E-D602C2ACAE77}"/>
              </a:ext>
            </a:extLst>
          </p:cNvPr>
          <p:cNvSpPr txBox="1"/>
          <p:nvPr/>
        </p:nvSpPr>
        <p:spPr>
          <a:xfrm>
            <a:off x="234428" y="3638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233FB33-657E-285A-F8B3-7E71E85E5D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779171-FBAC-C33F-8CDA-6931714E4042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E43352F-7BD0-4632-3AA9-312B5B2FEB41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7AF21A4-C9CC-45E7-BCA9-F62DA2D1D726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4E21C7-6812-7F21-5339-ABFE06597991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함께 일하고 싶은 직업인의 특성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5ACBE40-D0A1-BE6D-0E4C-6B687842A51E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 경매 활동을 통해 새롭게 알게 된 점이나 느낀 점을 써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706224-0759-EE48-E80A-37C61EFDC563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37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6731DF2-D37F-32D3-4C08-5B611D9AA700}"/>
              </a:ext>
            </a:extLst>
          </p:cNvPr>
          <p:cNvSpPr/>
          <p:nvPr/>
        </p:nvSpPr>
        <p:spPr>
          <a:xfrm>
            <a:off x="575048" y="1063791"/>
            <a:ext cx="504056" cy="2839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31087CC4-E487-5FB8-EE57-747F8464C27B}"/>
              </a:ext>
            </a:extLst>
          </p:cNvPr>
          <p:cNvSpPr/>
          <p:nvPr/>
        </p:nvSpPr>
        <p:spPr bwMode="auto">
          <a:xfrm>
            <a:off x="7792637" y="144503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743305-E184-99F7-0CFB-A5C0CDE6CE77}"/>
              </a:ext>
            </a:extLst>
          </p:cNvPr>
          <p:cNvSpPr txBox="1"/>
          <p:nvPr/>
        </p:nvSpPr>
        <p:spPr>
          <a:xfrm>
            <a:off x="1115616" y="2176905"/>
            <a:ext cx="7416824" cy="24482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0CFCD-53C9-D716-5CB3-E5795A1C2B3F}"/>
              </a:ext>
            </a:extLst>
          </p:cNvPr>
          <p:cNvSpPr txBox="1"/>
          <p:nvPr/>
        </p:nvSpPr>
        <p:spPr>
          <a:xfrm>
            <a:off x="1547664" y="2438605"/>
            <a:ext cx="68391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단체 생활에서 의사소통능력과 책임감이 중요하다는 것을 알게 되었다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. </a:t>
            </a:r>
          </a:p>
          <a:p>
            <a:endParaRPr lang="en-US" altLang="ko-KR" sz="2400" kern="0" spc="0" dirty="0">
              <a:solidFill>
                <a:srgbClr val="FF0000"/>
              </a:solidFill>
              <a:effectLst/>
              <a:latin typeface="+mn-ea"/>
            </a:endParaRPr>
          </a:p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앞으로 맡은 일에 책임감을 가지고 다른 사람들의 의견을 존중하는 태도를 지녀야겠다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8995C2-E420-B73C-2A48-658FC594E2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876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C8C360-6658-AB7C-7AD0-81E793B01D1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직업인의 긍정적 특성 및 태도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영상 속 주인공의 삶을 보고 아래 내용을 정리해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38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65454" y="1003375"/>
            <a:ext cx="432047" cy="3929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</a:t>
            </a:r>
            <a:r>
              <a:rPr lang="en-US" altLang="ko-KR" sz="2000" b="1" spc="-300" dirty="0">
                <a:latin typeface="+mn-ea"/>
              </a:rPr>
              <a:t>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15BCD-65DC-F8A7-B68C-16883C90DEA6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369D5447-3A4A-B137-0591-28C65EB8418B}"/>
              </a:ext>
            </a:extLst>
          </p:cNvPr>
          <p:cNvSpPr/>
          <p:nvPr/>
        </p:nvSpPr>
        <p:spPr bwMode="auto">
          <a:xfrm>
            <a:off x="7973319" y="1594023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2" name="그림 1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AB02122E-94A0-0CB7-8816-564C1B2B00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849" y="3020639"/>
            <a:ext cx="812407" cy="812407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1278B340-9C2F-83CC-584D-C102C0D997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566" y="1585651"/>
            <a:ext cx="4226460" cy="2413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79BCBD39-7BCB-2CA7-53B9-5E27F36BB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881525"/>
              </p:ext>
            </p:extLst>
          </p:nvPr>
        </p:nvGraphicFramePr>
        <p:xfrm>
          <a:off x="953521" y="4180771"/>
          <a:ext cx="7938959" cy="234457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32250">
                  <a:extLst>
                    <a:ext uri="{9D8B030D-6E8A-4147-A177-3AD203B41FA5}">
                      <a16:colId xmlns:a16="http://schemas.microsoft.com/office/drawing/2014/main" val="470061941"/>
                    </a:ext>
                  </a:extLst>
                </a:gridCol>
                <a:gridCol w="5706709">
                  <a:extLst>
                    <a:ext uri="{9D8B030D-6E8A-4147-A177-3AD203B41FA5}">
                      <a16:colId xmlns:a16="http://schemas.microsoft.com/office/drawing/2014/main" val="1439742077"/>
                    </a:ext>
                  </a:extLst>
                </a:gridCol>
              </a:tblGrid>
              <a:tr h="45895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/>
                        <a:t>직업</a:t>
                      </a:r>
                      <a:r>
                        <a:rPr lang="en-US" altLang="ko-KR" b="0" dirty="0"/>
                        <a:t>(</a:t>
                      </a:r>
                      <a:r>
                        <a:rPr lang="ko-KR" altLang="en-US" b="0" dirty="0"/>
                        <a:t>하는 일</a:t>
                      </a:r>
                      <a:r>
                        <a:rPr lang="en-US" altLang="ko-KR" b="0" dirty="0"/>
                        <a:t>)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175625"/>
                  </a:ext>
                </a:extLst>
              </a:tr>
              <a:tr h="45895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중요하게 여긴 </a:t>
                      </a:r>
                      <a:endParaRPr lang="en-US" altLang="ko-KR" dirty="0"/>
                    </a:p>
                    <a:p>
                      <a:pPr latinLnBrk="1"/>
                      <a:r>
                        <a:rPr lang="ko-KR" altLang="en-US" dirty="0"/>
                        <a:t>직업 가치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916997"/>
                  </a:ext>
                </a:extLst>
              </a:tr>
              <a:tr h="124554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긍정적인 특성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태도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64013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12BC014-926E-360A-524B-F746A1AEA81F}"/>
              </a:ext>
            </a:extLst>
          </p:cNvPr>
          <p:cNvSpPr txBox="1"/>
          <p:nvPr/>
        </p:nvSpPr>
        <p:spPr>
          <a:xfrm>
            <a:off x="3312303" y="422676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제과 제빵사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7005CB-9707-73BF-CF31-19D7F10CDAC6}"/>
              </a:ext>
            </a:extLst>
          </p:cNvPr>
          <p:cNvSpPr txBox="1"/>
          <p:nvPr/>
        </p:nvSpPr>
        <p:spPr>
          <a:xfrm>
            <a:off x="3312303" y="4778077"/>
            <a:ext cx="4086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배려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나눔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책임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성실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청렴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331C18-0FC5-493E-EF61-B0DDC87FA7CF}"/>
              </a:ext>
            </a:extLst>
          </p:cNvPr>
          <p:cNvSpPr txBox="1"/>
          <p:nvPr/>
        </p:nvSpPr>
        <p:spPr>
          <a:xfrm>
            <a:off x="3290562" y="5272349"/>
            <a:ext cx="5601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/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끼니를 챙기지 못하는 아이들을 위해 매일 빵을 무료로 나눠주는 모습에서 진정한 나눔의 태도가 </a:t>
            </a:r>
            <a:r>
              <a:rPr lang="ko-KR" altLang="en-US" sz="2400" kern="0" spc="0" dirty="0" err="1">
                <a:solidFill>
                  <a:srgbClr val="FF0000"/>
                </a:solidFill>
                <a:effectLst/>
                <a:latin typeface="+mn-ea"/>
              </a:rPr>
              <a:t>느껴짐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591145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직업인의 긍정적 특성 및 태도 알아보기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38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25C8D298-E7D1-5782-6FBD-CCC77DC086C2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6663E374-467B-E6FB-33A1-3164AF7C3EBA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F968C95-A9E5-75B1-15CA-4C2CE6B9E5C5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5083F5D1-140B-BA23-76E1-ECB535F5C635}"/>
              </a:ext>
            </a:extLst>
          </p:cNvPr>
          <p:cNvSpPr txBox="1">
            <a:spLocks/>
          </p:cNvSpPr>
          <p:nvPr/>
        </p:nvSpPr>
        <p:spPr bwMode="auto">
          <a:xfrm>
            <a:off x="1115616" y="1003375"/>
            <a:ext cx="77674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자신이 관심을 가지는 직업을 적고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그 직업인에게 요청되는 긍정적 특성 및 태도를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B96919C-4A22-B4CD-38E5-30ED646FACDE}"/>
              </a:ext>
            </a:extLst>
          </p:cNvPr>
          <p:cNvSpPr/>
          <p:nvPr/>
        </p:nvSpPr>
        <p:spPr>
          <a:xfrm>
            <a:off x="611559" y="1047596"/>
            <a:ext cx="50405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A85D48F0-1A18-19E2-D3E3-D1178CA75CA5}"/>
              </a:ext>
            </a:extLst>
          </p:cNvPr>
          <p:cNvSpPr/>
          <p:nvPr/>
        </p:nvSpPr>
        <p:spPr bwMode="auto">
          <a:xfrm>
            <a:off x="7834815" y="166974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2270687F-2751-7297-4404-9B7CCF31E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616159"/>
              </p:ext>
            </p:extLst>
          </p:nvPr>
        </p:nvGraphicFramePr>
        <p:xfrm>
          <a:off x="971600" y="2426205"/>
          <a:ext cx="7649042" cy="2762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335">
                  <a:extLst>
                    <a:ext uri="{9D8B030D-6E8A-4147-A177-3AD203B41FA5}">
                      <a16:colId xmlns:a16="http://schemas.microsoft.com/office/drawing/2014/main" val="453145890"/>
                    </a:ext>
                  </a:extLst>
                </a:gridCol>
                <a:gridCol w="2784763">
                  <a:extLst>
                    <a:ext uri="{9D8B030D-6E8A-4147-A177-3AD203B41FA5}">
                      <a16:colId xmlns:a16="http://schemas.microsoft.com/office/drawing/2014/main" val="2924298134"/>
                    </a:ext>
                  </a:extLst>
                </a:gridCol>
                <a:gridCol w="2914944">
                  <a:extLst>
                    <a:ext uri="{9D8B030D-6E8A-4147-A177-3AD203B41FA5}">
                      <a16:colId xmlns:a16="http://schemas.microsoft.com/office/drawing/2014/main" val="3131028836"/>
                    </a:ext>
                  </a:extLst>
                </a:gridCol>
              </a:tblGrid>
              <a:tr h="501847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955930"/>
                  </a:ext>
                </a:extLst>
              </a:tr>
              <a:tr h="226019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45735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D7605E2-1668-E6E0-91DD-7EFAFCF65937}"/>
              </a:ext>
            </a:extLst>
          </p:cNvPr>
          <p:cNvSpPr txBox="1"/>
          <p:nvPr/>
        </p:nvSpPr>
        <p:spPr>
          <a:xfrm>
            <a:off x="1619672" y="247826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예시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225B1D-5229-C4CA-BB2F-D56E30B2F00F}"/>
              </a:ext>
            </a:extLst>
          </p:cNvPr>
          <p:cNvSpPr txBox="1"/>
          <p:nvPr/>
        </p:nvSpPr>
        <p:spPr>
          <a:xfrm>
            <a:off x="2924295" y="3040907"/>
            <a:ext cx="2664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just" fontAlgn="base" latinLnBrk="1"/>
            <a:r>
              <a:rPr lang="ko-KR" altLang="en-US" sz="2400" b="1" kern="0" spc="0" dirty="0">
                <a:solidFill>
                  <a:srgbClr val="FF0000"/>
                </a:solidFill>
                <a:effectLst/>
                <a:latin typeface="+mn-ea"/>
              </a:rPr>
              <a:t>교사</a:t>
            </a:r>
            <a:endParaRPr lang="ko-KR" altLang="en-US" sz="24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/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학생들을 사랑으로 대하는 배려심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통솔력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공감 능력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+mn-ea"/>
              </a:rPr>
              <a:t>,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+mn-ea"/>
              </a:rPr>
              <a:t>책임감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02CE16-DFCE-3EAA-5F83-818765472644}"/>
              </a:ext>
            </a:extLst>
          </p:cNvPr>
          <p:cNvSpPr txBox="1"/>
          <p:nvPr/>
        </p:nvSpPr>
        <p:spPr>
          <a:xfrm>
            <a:off x="6756334" y="242921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직업 </a:t>
            </a:r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9764E9-A3BF-9849-064B-D10059C3E94F}"/>
              </a:ext>
            </a:extLst>
          </p:cNvPr>
          <p:cNvSpPr txBox="1"/>
          <p:nvPr/>
        </p:nvSpPr>
        <p:spPr>
          <a:xfrm>
            <a:off x="1099067" y="2994741"/>
            <a:ext cx="17447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경찰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위험하거나 어려움에 처한 사람을 구하고 돕는 희생 정신</a:t>
            </a:r>
            <a:r>
              <a:rPr lang="en-US" altLang="ko-KR" dirty="0"/>
              <a:t>, </a:t>
            </a:r>
            <a:r>
              <a:rPr lang="ko-KR" altLang="en-US" dirty="0"/>
              <a:t>봉사심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927A7C-8E8D-10E3-4D4E-18BD55D5D7D7}"/>
              </a:ext>
            </a:extLst>
          </p:cNvPr>
          <p:cNvSpPr txBox="1"/>
          <p:nvPr/>
        </p:nvSpPr>
        <p:spPr>
          <a:xfrm>
            <a:off x="3851920" y="243971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직업 </a:t>
            </a:r>
            <a:r>
              <a:rPr lang="en-US" altLang="ko-KR" dirty="0"/>
              <a:t>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85952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6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D6D8E31B-D2FE-6B89-6D79-973AE2AD25A2}"/>
              </a:ext>
            </a:extLst>
          </p:cNvPr>
          <p:cNvGrpSpPr/>
          <p:nvPr/>
        </p:nvGrpSpPr>
        <p:grpSpPr>
          <a:xfrm>
            <a:off x="1039785" y="3703038"/>
            <a:ext cx="7235944" cy="754162"/>
            <a:chOff x="1057021" y="1191491"/>
            <a:chExt cx="9647924" cy="1005549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48769AF4-CDF1-5A50-4CFA-AECEA85C2B06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6F55214B-2B92-88AD-330B-4C1FE602423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1E52EE5C-7C8E-1855-FB14-A5E6D546494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D6CC8B-61A5-C43B-CC68-252C26719602}"/>
                </a:ext>
              </a:extLst>
            </p:cNvPr>
            <p:cNvSpPr txBox="1"/>
            <p:nvPr/>
          </p:nvSpPr>
          <p:spPr>
            <a:xfrm>
              <a:off x="1057021" y="1309545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80EC3E2-C048-FC33-7951-C2A298074883}"/>
                </a:ext>
              </a:extLst>
            </p:cNvPr>
            <p:cNvSpPr txBox="1"/>
            <p:nvPr/>
          </p:nvSpPr>
          <p:spPr>
            <a:xfrm>
              <a:off x="2204628" y="1401878"/>
              <a:ext cx="8177046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바람직한 직업인의자세를 알아볼까</a:t>
              </a:r>
            </a:p>
          </p:txBody>
        </p:sp>
      </p:grpSp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8DB56F-58E0-15C7-FEBF-913E230D70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855B7-33E4-5162-B262-499BDD5AC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ABC22D-0060-1958-6B89-A8067FC70E0A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FD974AD-C848-E84A-6F74-557DD7ECCD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6D3FAB-5E54-CA9C-ADEE-A9520C435C43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082F16B-27FD-7D1C-E01B-8F018471B916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A17557-1312-F1A2-480D-BEADEDA3D25E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직업인의 긍정적 특성 및 태도 알아보기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108B55-5B53-FEAA-79FB-2CE1C4D8BB1B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38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7C52CD5F-C0F4-96D5-8F22-490F78E3AD0A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E67FA584-AB49-6581-EC97-2B945AE5B18E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B7C66C7-59C2-50B7-1875-90D09567A527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118A5CCC-ABAB-D09B-828A-578996788616}"/>
              </a:ext>
            </a:extLst>
          </p:cNvPr>
          <p:cNvSpPr txBox="1">
            <a:spLocks/>
          </p:cNvSpPr>
          <p:nvPr/>
        </p:nvSpPr>
        <p:spPr bwMode="auto">
          <a:xfrm>
            <a:off x="611559" y="1003375"/>
            <a:ext cx="82715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 자신의 희망 직업을 적고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아래의 표에 정리해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063551F-0205-A44D-DAC2-81AE30675198}"/>
              </a:ext>
            </a:extLst>
          </p:cNvPr>
          <p:cNvSpPr/>
          <p:nvPr/>
        </p:nvSpPr>
        <p:spPr>
          <a:xfrm>
            <a:off x="611559" y="1047596"/>
            <a:ext cx="50405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4C4F41E5-D681-D925-5A83-9FB778597DDF}"/>
              </a:ext>
            </a:extLst>
          </p:cNvPr>
          <p:cNvSpPr/>
          <p:nvPr/>
        </p:nvSpPr>
        <p:spPr bwMode="auto">
          <a:xfrm>
            <a:off x="7834815" y="166974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593328E-7B40-7208-282D-AE2AA6252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61343"/>
              </p:ext>
            </p:extLst>
          </p:nvPr>
        </p:nvGraphicFramePr>
        <p:xfrm>
          <a:off x="979431" y="2388496"/>
          <a:ext cx="7676489" cy="310252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60359">
                  <a:extLst>
                    <a:ext uri="{9D8B030D-6E8A-4147-A177-3AD203B41FA5}">
                      <a16:colId xmlns:a16="http://schemas.microsoft.com/office/drawing/2014/main" val="470061941"/>
                    </a:ext>
                  </a:extLst>
                </a:gridCol>
                <a:gridCol w="5616130">
                  <a:extLst>
                    <a:ext uri="{9D8B030D-6E8A-4147-A177-3AD203B41FA5}">
                      <a16:colId xmlns:a16="http://schemas.microsoft.com/office/drawing/2014/main" val="1439742077"/>
                    </a:ext>
                  </a:extLst>
                </a:gridCol>
              </a:tblGrid>
              <a:tr h="65390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0" dirty="0"/>
                        <a:t>희망 직업</a:t>
                      </a:r>
                      <a:r>
                        <a:rPr lang="en-US" altLang="ko-KR" b="0" dirty="0"/>
                        <a:t>(</a:t>
                      </a:r>
                      <a:r>
                        <a:rPr lang="ko-KR" altLang="en-US" b="0" dirty="0"/>
                        <a:t>하는 일</a:t>
                      </a:r>
                      <a:r>
                        <a:rPr lang="en-US" altLang="ko-KR" b="0" dirty="0"/>
                        <a:t>)</a:t>
                      </a:r>
                      <a:endParaRPr lang="ko-KR" alt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175625"/>
                  </a:ext>
                </a:extLst>
              </a:tr>
              <a:tr h="120307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중요한 직업 가치</a:t>
                      </a:r>
                      <a:endParaRPr lang="en-US" altLang="ko-KR" dirty="0"/>
                    </a:p>
                    <a:p>
                      <a:pPr latinLnBrk="1"/>
                      <a:r>
                        <a:rPr lang="en-US" altLang="ko-KR" dirty="0"/>
                        <a:t>(3</a:t>
                      </a:r>
                      <a:r>
                        <a:rPr lang="ko-KR" altLang="en-US" dirty="0"/>
                        <a:t>가지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916997"/>
                  </a:ext>
                </a:extLst>
              </a:tr>
              <a:tr h="124554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가져야 할 태도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64013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33F6C94-FA86-5D39-CEAB-D07948475872}"/>
              </a:ext>
            </a:extLst>
          </p:cNvPr>
          <p:cNvSpPr txBox="1"/>
          <p:nvPr/>
        </p:nvSpPr>
        <p:spPr>
          <a:xfrm>
            <a:off x="3257380" y="3376619"/>
            <a:ext cx="383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성실함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정직함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창의성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15B54A-34D8-245A-E6B0-FDB96A28CA2B}"/>
              </a:ext>
            </a:extLst>
          </p:cNvPr>
          <p:cNvSpPr txBox="1"/>
          <p:nvPr/>
        </p:nvSpPr>
        <p:spPr>
          <a:xfrm>
            <a:off x="3227257" y="244698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크리에이터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BD128F-9A32-EC81-5D30-405E691575EB}"/>
              </a:ext>
            </a:extLst>
          </p:cNvPr>
          <p:cNvSpPr txBox="1"/>
          <p:nvPr/>
        </p:nvSpPr>
        <p:spPr>
          <a:xfrm>
            <a:off x="3257380" y="4456378"/>
            <a:ext cx="4757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구독자를 존중하고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콘텐츠에 </a:t>
            </a:r>
            <a:endParaRPr lang="en-US" altLang="ko-KR" sz="2400" dirty="0">
              <a:solidFill>
                <a:srgbClr val="FF0000"/>
              </a:solidFill>
              <a:latin typeface="+mn-ea"/>
            </a:endParaRPr>
          </a:p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허위 정보를 담지 않는다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7E7B73-6DAC-82EF-B066-8A9DFB9EB6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99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바람직한 직업인의 자세 알아보기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39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25C8D298-E7D1-5782-6FBD-CCC77DC086C2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6663E374-467B-E6FB-33A1-3164AF7C3EBA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F968C95-A9E5-75B1-15CA-4C2CE6B9E5C5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5083F5D1-140B-BA23-76E1-ECB535F5C635}"/>
              </a:ext>
            </a:extLst>
          </p:cNvPr>
          <p:cNvSpPr txBox="1">
            <a:spLocks/>
          </p:cNvSpPr>
          <p:nvPr/>
        </p:nvSpPr>
        <p:spPr bwMode="auto">
          <a:xfrm>
            <a:off x="1115616" y="1003375"/>
            <a:ext cx="76479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영상 속 상사들의 언어나 태도 등의 특징을 살펴보고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자신이 같은 직장이라면 어떤 말을 하고 </a:t>
            </a:r>
            <a:r>
              <a:rPr lang="ko-KR" altLang="en-US" sz="2000" b="1" spc="-20" dirty="0" err="1">
                <a:latin typeface="+mn-ea"/>
              </a:rPr>
              <a:t>싶은지</a:t>
            </a:r>
            <a:r>
              <a:rPr lang="ko-KR" altLang="en-US" sz="2000" b="1" spc="-20" dirty="0">
                <a:latin typeface="+mn-ea"/>
              </a:rPr>
              <a:t>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B96919C-4A22-B4CD-38E5-30ED646FACDE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2" name="그림 11">
            <a:hlinkClick r:id="rId3" tooltip="자아존중감이라는 가장 좋은 친구를 얻는 법"/>
            <a:extLst>
              <a:ext uri="{FF2B5EF4-FFF2-40B4-BE49-F238E27FC236}">
                <a16:creationId xmlns:a16="http://schemas.microsoft.com/office/drawing/2014/main" id="{35346DE7-0B0B-62F8-A38E-34072F1CB5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723" y="5386573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pic>
        <p:nvPicPr>
          <p:cNvPr id="13" name="그림 12">
            <a:hlinkClick r:id="rId6" tooltip="자아존중감이라는 가장 좋은 친구를 얻는 법"/>
            <a:extLst>
              <a:ext uri="{FF2B5EF4-FFF2-40B4-BE49-F238E27FC236}">
                <a16:creationId xmlns:a16="http://schemas.microsoft.com/office/drawing/2014/main" id="{FF22EB7F-E327-B200-D254-F0DC26031B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056331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6DDD8121-033C-9CF7-ED3F-E0678AA090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632" y="2000099"/>
            <a:ext cx="3766977" cy="1878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D1B87FAF-AC68-97D5-B684-4ED7D71306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2629" y="4390995"/>
            <a:ext cx="3631609" cy="1853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C0CA2CD-071D-4A08-F545-4197D32FA8B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4880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794A1-2293-7625-FCF4-3FF303453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B51CC7-F91D-97FB-29D7-0E706D760612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ECB946B-B632-463C-4468-2273E8087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DD0470-DB8F-E02E-F981-C61DA1D0CD01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5778372-CE40-4AB3-F18E-02E942B3BEFD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0FBE7F3-E048-1336-D235-9326A45041C6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C6C49D-11D1-3BDC-C696-6D52D69E8429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바람직한 직업인의 자세 알아보기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A898D9-EF7F-36B4-3501-62F29AA4DD54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39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7E3AD2B0-CB29-A852-F030-B846DD342918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B5236D99-C9EB-850A-9D50-2659E5F2A3A9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9327289-D24C-D181-78EA-A30280043FEA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8BE7272-65FC-59CC-3C93-DE50F589782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 영상 속 상사들의 언어나 태도 등의 특징을 살펴보고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자신이 같은 직장이라면 어떤 말을 하고 </a:t>
            </a:r>
            <a:r>
              <a:rPr lang="ko-KR" altLang="en-US" sz="2000" b="1" spc="-20" dirty="0" err="1">
                <a:latin typeface="+mn-ea"/>
              </a:rPr>
              <a:t>싶은지</a:t>
            </a:r>
            <a:r>
              <a:rPr lang="ko-KR" altLang="en-US" sz="2000" b="1" spc="-20" dirty="0">
                <a:latin typeface="+mn-ea"/>
              </a:rPr>
              <a:t> 적어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62589C7-94A8-C748-8E0E-9AFEFC870A91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9CB10DBD-8072-0B90-5A1C-555189043A30}"/>
              </a:ext>
            </a:extLst>
          </p:cNvPr>
          <p:cNvSpPr/>
          <p:nvPr/>
        </p:nvSpPr>
        <p:spPr bwMode="auto">
          <a:xfrm>
            <a:off x="7805927" y="1728394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2FA4EC2-E903-292B-16FE-6D798EF696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220649"/>
              </p:ext>
            </p:extLst>
          </p:nvPr>
        </p:nvGraphicFramePr>
        <p:xfrm>
          <a:off x="993250" y="2436511"/>
          <a:ext cx="7598505" cy="3944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126">
                  <a:extLst>
                    <a:ext uri="{9D8B030D-6E8A-4147-A177-3AD203B41FA5}">
                      <a16:colId xmlns:a16="http://schemas.microsoft.com/office/drawing/2014/main" val="453145890"/>
                    </a:ext>
                  </a:extLst>
                </a:gridCol>
                <a:gridCol w="421400">
                  <a:extLst>
                    <a:ext uri="{9D8B030D-6E8A-4147-A177-3AD203B41FA5}">
                      <a16:colId xmlns:a16="http://schemas.microsoft.com/office/drawing/2014/main" val="397184035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924298134"/>
                    </a:ext>
                  </a:extLst>
                </a:gridCol>
                <a:gridCol w="2939635">
                  <a:extLst>
                    <a:ext uri="{9D8B030D-6E8A-4147-A177-3AD203B41FA5}">
                      <a16:colId xmlns:a16="http://schemas.microsoft.com/office/drawing/2014/main" val="3131028836"/>
                    </a:ext>
                  </a:extLst>
                </a:gridCol>
              </a:tblGrid>
              <a:tr h="44650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인물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상사의 특징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하고 싶은 말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955930"/>
                  </a:ext>
                </a:extLst>
              </a:tr>
              <a:tr h="177461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457356"/>
                  </a:ext>
                </a:extLst>
              </a:tr>
              <a:tr h="1723689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105578"/>
                  </a:ext>
                </a:extLst>
              </a:tr>
            </a:tbl>
          </a:graphicData>
        </a:graphic>
      </p:graphicFrame>
      <p:pic>
        <p:nvPicPr>
          <p:cNvPr id="21" name="그림 20">
            <a:extLst>
              <a:ext uri="{FF2B5EF4-FFF2-40B4-BE49-F238E27FC236}">
                <a16:creationId xmlns:a16="http://schemas.microsoft.com/office/drawing/2014/main" id="{08E3E40F-1737-4B7B-B47A-C97649D30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081" y="3101166"/>
            <a:ext cx="1247883" cy="1131322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D6D82E06-455B-F26A-33CC-C8D0428F1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446" y="4800653"/>
            <a:ext cx="1182597" cy="113302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0A44663-A840-4C32-1199-24263809E927}"/>
              </a:ext>
            </a:extLst>
          </p:cNvPr>
          <p:cNvSpPr txBox="1"/>
          <p:nvPr/>
        </p:nvSpPr>
        <p:spPr>
          <a:xfrm>
            <a:off x="2622796" y="2884360"/>
            <a:ext cx="29187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기본적으로 부하 직원을 무시함</a:t>
            </a:r>
            <a:r>
              <a:rPr lang="en-US" altLang="ko-KR" sz="2000" spc="-15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sz="2000" spc="-150" dirty="0">
              <a:solidFill>
                <a:srgbClr val="FF0000"/>
              </a:solidFill>
              <a:latin typeface="+mn-ea"/>
            </a:endParaRPr>
          </a:p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배려가 부족함</a:t>
            </a:r>
            <a:r>
              <a:rPr lang="en-US" altLang="ko-KR" sz="2000" spc="-150" dirty="0">
                <a:solidFill>
                  <a:srgbClr val="FF0000"/>
                </a:solidFill>
                <a:latin typeface="+mn-ea"/>
              </a:rPr>
              <a:t>. </a:t>
            </a:r>
            <a:endParaRPr lang="ko-KR" altLang="en-US" sz="2000" spc="-150" dirty="0">
              <a:solidFill>
                <a:srgbClr val="FF0000"/>
              </a:solidFill>
              <a:latin typeface="+mn-ea"/>
            </a:endParaRPr>
          </a:p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신입사원에게 커피를 가지고 오라는 등 예의가 없음</a:t>
            </a:r>
            <a:r>
              <a:rPr lang="en-US" altLang="ko-KR" sz="2000" spc="-15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sz="2000" spc="-15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EE98421-C9AF-178F-4CAF-9890ED33ADB0}"/>
              </a:ext>
            </a:extLst>
          </p:cNvPr>
          <p:cNvSpPr txBox="1"/>
          <p:nvPr/>
        </p:nvSpPr>
        <p:spPr>
          <a:xfrm>
            <a:off x="2616238" y="4780629"/>
            <a:ext cx="29253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spc="-150" dirty="0">
                <a:solidFill>
                  <a:srgbClr val="FF0000"/>
                </a:solidFill>
              </a:rPr>
              <a:t>하지 말아야 할 것을 </a:t>
            </a:r>
            <a:endParaRPr lang="en-US" altLang="ko-KR" sz="2200" spc="-15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200" spc="-150" dirty="0">
                <a:solidFill>
                  <a:srgbClr val="FF0000"/>
                </a:solidFill>
              </a:rPr>
              <a:t>시키지 않음</a:t>
            </a:r>
            <a:r>
              <a:rPr lang="en-US" altLang="ko-KR" sz="2200" spc="-150" dirty="0">
                <a:solidFill>
                  <a:srgbClr val="FF0000"/>
                </a:solidFill>
              </a:rPr>
              <a:t>.</a:t>
            </a:r>
            <a:endParaRPr lang="ko-KR" altLang="en-US" sz="2200" spc="-15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200" spc="-150" dirty="0">
                <a:solidFill>
                  <a:srgbClr val="FF0000"/>
                </a:solidFill>
              </a:rPr>
              <a:t>부하 직원을 배려함</a:t>
            </a:r>
            <a:r>
              <a:rPr lang="en-US" altLang="ko-KR" sz="2200" spc="-150" dirty="0">
                <a:solidFill>
                  <a:srgbClr val="FF0000"/>
                </a:solidFill>
              </a:rPr>
              <a:t>.</a:t>
            </a:r>
            <a:endParaRPr lang="ko-KR" altLang="en-US" sz="2200" spc="-15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200" spc="-150" dirty="0">
                <a:solidFill>
                  <a:srgbClr val="FF0000"/>
                </a:solidFill>
              </a:rPr>
              <a:t>직원들의 말을 경청함</a:t>
            </a:r>
            <a:r>
              <a:rPr lang="en-US" altLang="ko-KR" sz="2200" spc="-150" dirty="0">
                <a:solidFill>
                  <a:srgbClr val="FF0000"/>
                </a:solidFill>
              </a:rPr>
              <a:t>.</a:t>
            </a:r>
            <a:endParaRPr lang="ko-KR" altLang="en-US" sz="2200" spc="-150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0CE538-0951-9568-C86E-C67197E60084}"/>
              </a:ext>
            </a:extLst>
          </p:cNvPr>
          <p:cNvSpPr txBox="1"/>
          <p:nvPr/>
        </p:nvSpPr>
        <p:spPr>
          <a:xfrm>
            <a:off x="5672888" y="2918546"/>
            <a:ext cx="278754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100" spc="-150" dirty="0">
                <a:solidFill>
                  <a:srgbClr val="FF0000"/>
                </a:solidFill>
              </a:rPr>
              <a:t>자기 의견만 중요하다면 혼자서 일하는 것이 </a:t>
            </a:r>
            <a:endParaRPr lang="en-US" altLang="ko-KR" sz="2100" spc="-15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100" spc="-150" dirty="0">
                <a:solidFill>
                  <a:srgbClr val="FF0000"/>
                </a:solidFill>
              </a:rPr>
              <a:t>나을 것 같아요</a:t>
            </a:r>
            <a:r>
              <a:rPr lang="en-US" altLang="ko-KR" sz="2100" spc="-150" dirty="0">
                <a:solidFill>
                  <a:srgbClr val="FF0000"/>
                </a:solidFill>
              </a:rPr>
              <a:t>. </a:t>
            </a:r>
            <a:r>
              <a:rPr lang="ko-KR" altLang="en-US" sz="2100" spc="-150" dirty="0">
                <a:solidFill>
                  <a:srgbClr val="FF0000"/>
                </a:solidFill>
              </a:rPr>
              <a:t>함께 </a:t>
            </a:r>
            <a:endParaRPr lang="en-US" altLang="ko-KR" sz="2100" spc="-15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100" spc="-150" dirty="0">
                <a:solidFill>
                  <a:srgbClr val="FF0000"/>
                </a:solidFill>
              </a:rPr>
              <a:t>일할 수 있는 분위기를 </a:t>
            </a:r>
            <a:endParaRPr lang="en-US" altLang="ko-KR" sz="2100" spc="-150" dirty="0">
              <a:solidFill>
                <a:srgbClr val="FF0000"/>
              </a:solidFill>
            </a:endParaRPr>
          </a:p>
          <a:p>
            <a:pPr latinLnBrk="1"/>
            <a:r>
              <a:rPr lang="ko-KR" altLang="en-US" sz="2100" spc="-150" dirty="0">
                <a:solidFill>
                  <a:srgbClr val="FF0000"/>
                </a:solidFill>
              </a:rPr>
              <a:t>만들어 주세요</a:t>
            </a:r>
            <a:r>
              <a:rPr lang="en-US" altLang="ko-KR" sz="2100" spc="-150" dirty="0">
                <a:solidFill>
                  <a:srgbClr val="FF0000"/>
                </a:solidFill>
              </a:rPr>
              <a:t>.</a:t>
            </a:r>
            <a:endParaRPr lang="ko-KR" altLang="en-US" sz="2100" spc="-150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C58C24-5285-68CE-11A6-8D99187F6A83}"/>
              </a:ext>
            </a:extLst>
          </p:cNvPr>
          <p:cNvSpPr txBox="1"/>
          <p:nvPr/>
        </p:nvSpPr>
        <p:spPr>
          <a:xfrm>
            <a:off x="5672887" y="4669619"/>
            <a:ext cx="278754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100" spc="-150" dirty="0">
                <a:solidFill>
                  <a:srgbClr val="FF0000"/>
                </a:solidFill>
              </a:rPr>
              <a:t>부하 직원의 말을 믿어 주고</a:t>
            </a:r>
            <a:r>
              <a:rPr lang="en-US" altLang="ko-KR" sz="2100" spc="-150" dirty="0">
                <a:solidFill>
                  <a:srgbClr val="FF0000"/>
                </a:solidFill>
              </a:rPr>
              <a:t>, </a:t>
            </a:r>
            <a:r>
              <a:rPr lang="ko-KR" altLang="en-US" sz="2100" spc="-150" dirty="0">
                <a:solidFill>
                  <a:srgbClr val="FF0000"/>
                </a:solidFill>
              </a:rPr>
              <a:t>한번 더 검토하는 태도가 멋집니다</a:t>
            </a:r>
            <a:r>
              <a:rPr lang="en-US" altLang="ko-KR" sz="2100" spc="-150" dirty="0">
                <a:solidFill>
                  <a:srgbClr val="FF0000"/>
                </a:solidFill>
              </a:rPr>
              <a:t>. </a:t>
            </a:r>
          </a:p>
          <a:p>
            <a:pPr latinLnBrk="1"/>
            <a:r>
              <a:rPr lang="ko-KR" altLang="en-US" sz="2100" spc="-150" dirty="0">
                <a:solidFill>
                  <a:srgbClr val="FF0000"/>
                </a:solidFill>
              </a:rPr>
              <a:t>앞으로 함께 일하고 싶습니다</a:t>
            </a:r>
            <a:r>
              <a:rPr lang="en-US" altLang="ko-KR" sz="2100" spc="-150" dirty="0">
                <a:solidFill>
                  <a:srgbClr val="FF0000"/>
                </a:solidFill>
              </a:rPr>
              <a:t>.</a:t>
            </a:r>
            <a:endParaRPr lang="ko-KR" altLang="en-US" sz="2100" spc="-150" dirty="0">
              <a:solidFill>
                <a:srgbClr val="FF0000"/>
              </a:solidFill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FF072D-5807-B323-D4F1-8136B8D071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435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930C0-9D28-F514-17C3-3B0EA8D5E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7A938F-857A-C20D-DC2B-D98F6E109C70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567F3E7-908F-C077-536A-90BFA9FFC5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C9D368-432A-8955-0484-AD34C69CE16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3C41C43-EE0C-0132-AC25-5230E86D31E0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DE69C89-5B13-3217-9279-18BE49D656A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76CB36-FDB2-FD36-91CF-7ED39660A0A9}"/>
              </a:ext>
            </a:extLst>
          </p:cNvPr>
          <p:cNvSpPr txBox="1"/>
          <p:nvPr/>
        </p:nvSpPr>
        <p:spPr>
          <a:xfrm>
            <a:off x="343905" y="116115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바람직한 직업인의 자세 알아보기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8614C5-4DA6-3E02-5CDA-7BA25C4E1619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39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86EE8955-3782-6043-F4F6-7EE554D102DB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E74B3A8C-F2AA-ADCB-FF69-A4211C91951F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711D9BC-8D0E-815A-FC2A-778333C8E366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780E3462-DF8B-21DE-BEAF-36F698D966C7}"/>
              </a:ext>
            </a:extLst>
          </p:cNvPr>
          <p:cNvSpPr txBox="1">
            <a:spLocks/>
          </p:cNvSpPr>
          <p:nvPr/>
        </p:nvSpPr>
        <p:spPr bwMode="auto">
          <a:xfrm>
            <a:off x="1187624" y="1003375"/>
            <a:ext cx="75759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다양한 매체 자료</a:t>
            </a:r>
            <a:r>
              <a:rPr lang="en-US" altLang="ko-KR" sz="2000" b="1" spc="-20" dirty="0">
                <a:latin typeface="+mn-ea"/>
              </a:rPr>
              <a:t>(</a:t>
            </a:r>
            <a:r>
              <a:rPr lang="ko-KR" altLang="en-US" sz="2000" b="1" spc="-20" dirty="0">
                <a:latin typeface="+mn-ea"/>
              </a:rPr>
              <a:t>책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영화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드라마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기사 등</a:t>
            </a:r>
            <a:r>
              <a:rPr lang="en-US" altLang="ko-KR" sz="2000" b="1" spc="-20" dirty="0">
                <a:latin typeface="+mn-ea"/>
              </a:rPr>
              <a:t>)</a:t>
            </a:r>
            <a:r>
              <a:rPr lang="ko-KR" altLang="en-US" sz="2000" b="1" spc="-20" dirty="0">
                <a:latin typeface="+mn-ea"/>
              </a:rPr>
              <a:t>를 활용하여 바람직한 직업인을 찾고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다음 내용을 정리해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F7AEB83-8800-8205-2765-B8711E39D99E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8CB27CD9-DFEC-43DA-A67B-825B8761B2B2}"/>
              </a:ext>
            </a:extLst>
          </p:cNvPr>
          <p:cNvSpPr/>
          <p:nvPr/>
        </p:nvSpPr>
        <p:spPr bwMode="auto">
          <a:xfrm>
            <a:off x="7659168" y="139920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62822DB-60BE-152D-9AE7-AA32681D5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64846"/>
              </p:ext>
            </p:extLst>
          </p:nvPr>
        </p:nvGraphicFramePr>
        <p:xfrm>
          <a:off x="965723" y="2016116"/>
          <a:ext cx="7479272" cy="461593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435380">
                  <a:extLst>
                    <a:ext uri="{9D8B030D-6E8A-4147-A177-3AD203B41FA5}">
                      <a16:colId xmlns:a16="http://schemas.microsoft.com/office/drawing/2014/main" val="466122141"/>
                    </a:ext>
                  </a:extLst>
                </a:gridCol>
                <a:gridCol w="2890977">
                  <a:extLst>
                    <a:ext uri="{9D8B030D-6E8A-4147-A177-3AD203B41FA5}">
                      <a16:colId xmlns:a16="http://schemas.microsoft.com/office/drawing/2014/main" val="249081225"/>
                    </a:ext>
                  </a:extLst>
                </a:gridCol>
                <a:gridCol w="3152915">
                  <a:extLst>
                    <a:ext uri="{9D8B030D-6E8A-4147-A177-3AD203B41FA5}">
                      <a16:colId xmlns:a16="http://schemas.microsoft.com/office/drawing/2014/main" val="221895159"/>
                    </a:ext>
                  </a:extLst>
                </a:gridCol>
              </a:tblGrid>
              <a:tr h="5728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제목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행복한 청소부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878064"/>
                  </a:ext>
                </a:extLst>
              </a:tr>
              <a:tr h="3993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매체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86257"/>
                  </a:ext>
                </a:extLst>
              </a:tr>
              <a:tr h="44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이름</a:t>
                      </a:r>
                      <a:r>
                        <a:rPr lang="en-US" altLang="ko-KR" dirty="0"/>
                        <a:t>(</a:t>
                      </a:r>
                      <a:r>
                        <a:rPr lang="ko-KR" altLang="en-US" dirty="0"/>
                        <a:t>직업</a:t>
                      </a:r>
                      <a:r>
                        <a:rPr lang="en-US" altLang="ko-KR" dirty="0"/>
                        <a:t>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청소원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385079"/>
                  </a:ext>
                </a:extLst>
              </a:tr>
              <a:tr h="4803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하는 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길거리 청소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0478330"/>
                  </a:ext>
                </a:extLst>
              </a:tr>
              <a:tr h="14572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바람직한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직업인이라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생각한 이유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pc="-150" dirty="0"/>
                        <a:t>즐거운 마음으로 최선을 다해 청소하고 여가 시간에 음악과 문학을 공부하며 삶의 행복을 만들어 가는 자세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376470"/>
                  </a:ext>
                </a:extLst>
              </a:tr>
              <a:tr h="12661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느낀 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pc="-150" dirty="0"/>
                        <a:t>자신이 하고 싶은 일을 할 때 스스로 즐거워서 하며</a:t>
                      </a:r>
                      <a:r>
                        <a:rPr lang="en-US" altLang="ko-KR" spc="-150" dirty="0"/>
                        <a:t>, </a:t>
                      </a:r>
                      <a:r>
                        <a:rPr lang="ko-KR" altLang="en-US" spc="-150" dirty="0"/>
                        <a:t>원하는 공부를 스스로 찾아서 하는 것이 행복하다는 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808693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E9E3740-46BB-08FC-9CB6-BDE36E5025E5}"/>
              </a:ext>
            </a:extLst>
          </p:cNvPr>
          <p:cNvSpPr txBox="1"/>
          <p:nvPr/>
        </p:nvSpPr>
        <p:spPr>
          <a:xfrm>
            <a:off x="5386384" y="2095315"/>
            <a:ext cx="2129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회장님의 유언장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927FD9-DD2D-687F-23B4-2D20C192C74F}"/>
              </a:ext>
            </a:extLst>
          </p:cNvPr>
          <p:cNvSpPr txBox="1"/>
          <p:nvPr/>
        </p:nvSpPr>
        <p:spPr>
          <a:xfrm>
            <a:off x="5405561" y="2578964"/>
            <a:ext cx="89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방송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626D63-2348-1C01-DF7D-AFDC75EE6C20}"/>
              </a:ext>
            </a:extLst>
          </p:cNvPr>
          <p:cNvSpPr txBox="1"/>
          <p:nvPr/>
        </p:nvSpPr>
        <p:spPr>
          <a:xfrm>
            <a:off x="5384824" y="3000931"/>
            <a:ext cx="1830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유일한</a:t>
            </a:r>
            <a:r>
              <a:rPr lang="en-US" altLang="ko-KR" sz="2000" spc="-150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기업인</a:t>
            </a:r>
            <a:r>
              <a:rPr lang="en-US" altLang="ko-KR" sz="2000" spc="-150" dirty="0">
                <a:solidFill>
                  <a:srgbClr val="FF0000"/>
                </a:solidFill>
                <a:latin typeface="+mn-ea"/>
              </a:rPr>
              <a:t>)</a:t>
            </a:r>
            <a:endParaRPr lang="ko-KR" altLang="en-US" sz="2000" spc="-15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790739-6D09-45C8-C146-DF18F7526C50}"/>
              </a:ext>
            </a:extLst>
          </p:cNvPr>
          <p:cNvSpPr txBox="1"/>
          <p:nvPr/>
        </p:nvSpPr>
        <p:spPr>
          <a:xfrm>
            <a:off x="5373009" y="3926532"/>
            <a:ext cx="3147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dirty="0">
                <a:solidFill>
                  <a:srgbClr val="FF0000"/>
                </a:solidFill>
              </a:rPr>
              <a:t>회사와 학교 재단을 설립하여 일제강점기 독립운동에 헌신함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r>
              <a:rPr lang="ko-KR" altLang="en-US" dirty="0">
                <a:solidFill>
                  <a:srgbClr val="FF0000"/>
                </a:solidFill>
              </a:rPr>
              <a:t>또한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개인적인 이익보다는 사회의 발전을 위한 기업 경영을 함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BE0539-7138-EF61-A65F-1C10EB14F4C6}"/>
              </a:ext>
            </a:extLst>
          </p:cNvPr>
          <p:cNvSpPr txBox="1"/>
          <p:nvPr/>
        </p:nvSpPr>
        <p:spPr>
          <a:xfrm>
            <a:off x="5405561" y="5385949"/>
            <a:ext cx="3141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dirty="0">
                <a:solidFill>
                  <a:srgbClr val="FF0000"/>
                </a:solidFill>
              </a:rPr>
              <a:t>경영의 목표를 이윤에 두지 않고 사회 환원에 두고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국가와 사회의 발전에 헌신한 점이 대단하다고 느낌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4EB370-0E8E-2923-A78C-25AEF37712F1}"/>
              </a:ext>
            </a:extLst>
          </p:cNvPr>
          <p:cNvSpPr txBox="1"/>
          <p:nvPr/>
        </p:nvSpPr>
        <p:spPr>
          <a:xfrm>
            <a:off x="5384824" y="3484580"/>
            <a:ext cx="1830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000" spc="-150" dirty="0">
                <a:solidFill>
                  <a:srgbClr val="FF0000"/>
                </a:solidFill>
                <a:latin typeface="+mn-ea"/>
              </a:rPr>
              <a:t>기업 경영</a:t>
            </a: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0E0BD8C-6A3C-3410-AA4B-6D73D55FE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140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22" grpId="0"/>
      <p:bldP spid="23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343905" y="116115"/>
            <a:ext cx="8152032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tabLst>
                <a:tab pos="1079500" algn="l"/>
              </a:tabLst>
            </a:pP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5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슬</a:t>
            </a:r>
            <a:r>
              <a:rPr lang="ko-KR" altLang="en-US" sz="25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기로운 직장인이 되기 위한 역할극 해 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57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40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9AB9425-E202-07B4-07B1-9F133BEB58C1}"/>
              </a:ext>
            </a:extLst>
          </p:cNvPr>
          <p:cNvSpPr txBox="1">
            <a:spLocks/>
          </p:cNvSpPr>
          <p:nvPr/>
        </p:nvSpPr>
        <p:spPr bwMode="auto">
          <a:xfrm>
            <a:off x="1088006" y="1052449"/>
            <a:ext cx="77324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150" dirty="0">
                <a:latin typeface="+mn-ea"/>
              </a:rPr>
              <a:t>다음은 직장에서 겪을 수 있는 다양한 갈등 상황의 예다</a:t>
            </a:r>
            <a:r>
              <a:rPr lang="en-US" altLang="ko-KR" sz="2000" b="1" spc="-150" dirty="0">
                <a:latin typeface="+mn-ea"/>
              </a:rPr>
              <a:t>. </a:t>
            </a:r>
            <a:r>
              <a:rPr lang="ko-KR" altLang="en-US" sz="2000" b="1" spc="-150" dirty="0">
                <a:latin typeface="+mn-ea"/>
              </a:rPr>
              <a:t>이를 참고하여 갈등을 해결하는 직장인의 바람직한 자세에 대한 역할극을 해 보자</a:t>
            </a:r>
            <a:r>
              <a:rPr lang="en-US" altLang="ko-KR" sz="2000" b="1" spc="-150" dirty="0">
                <a:latin typeface="+mn-ea"/>
              </a:rPr>
              <a:t>. 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3BAC1381-E185-B9D9-5D8F-881A3FE40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96" y="1047409"/>
            <a:ext cx="465715" cy="360825"/>
          </a:xfrm>
          <a:prstGeom prst="rect">
            <a:avLst/>
          </a:prstGeom>
        </p:spPr>
      </p:pic>
      <p:sp>
        <p:nvSpPr>
          <p:cNvPr id="26" name="모서리가 둥근 직사각형 36">
            <a:extLst>
              <a:ext uri="{FF2B5EF4-FFF2-40B4-BE49-F238E27FC236}">
                <a16:creationId xmlns:a16="http://schemas.microsoft.com/office/drawing/2014/main" id="{0121B7A6-EB41-3C99-B0EF-1E668C339072}"/>
              </a:ext>
            </a:extLst>
          </p:cNvPr>
          <p:cNvSpPr/>
          <p:nvPr/>
        </p:nvSpPr>
        <p:spPr bwMode="auto">
          <a:xfrm>
            <a:off x="982907" y="3955513"/>
            <a:ext cx="7782497" cy="2434722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221F8077-3627-5635-569B-218946F1B3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7" y="4212904"/>
            <a:ext cx="881520" cy="1015664"/>
          </a:xfrm>
          <a:prstGeom prst="rect">
            <a:avLst/>
          </a:prstGeom>
        </p:spPr>
      </p:pic>
      <p:sp>
        <p:nvSpPr>
          <p:cNvPr id="28" name="TextBox 32">
            <a:extLst>
              <a:ext uri="{FF2B5EF4-FFF2-40B4-BE49-F238E27FC236}">
                <a16:creationId xmlns:a16="http://schemas.microsoft.com/office/drawing/2014/main" id="{66DE2F2A-06D0-E152-AB12-D1B3A9670C49}"/>
              </a:ext>
            </a:extLst>
          </p:cNvPr>
          <p:cNvSpPr txBox="1"/>
          <p:nvPr/>
        </p:nvSpPr>
        <p:spPr>
          <a:xfrm>
            <a:off x="1458957" y="4039783"/>
            <a:ext cx="7214945" cy="235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역할극의 주제를 정한다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.</a:t>
            </a: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인물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, 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사건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, 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배경을 설정한다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.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나만의 교육과정 특징 적기</a:t>
            </a:r>
            <a:endParaRPr lang="en-US" altLang="ko-KR" sz="2000" b="0" i="0" u="none" strike="noStrike" baseline="0" dirty="0">
              <a:solidFill>
                <a:srgbClr val="000000"/>
              </a:solidFill>
              <a:latin typeface="YDVYGO32"/>
            </a:endParaRP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latin typeface="YDVYGO32"/>
              </a:rPr>
              <a:t>갈등이 발생하고 이를 해결하는 시나리오</a:t>
            </a:r>
            <a:r>
              <a:rPr lang="en-US" altLang="ko-KR" sz="2000" b="0" i="0" u="none" strike="noStrike" baseline="0" dirty="0">
                <a:latin typeface="YDVYGO32"/>
              </a:rPr>
              <a:t>(</a:t>
            </a:r>
            <a:r>
              <a:rPr lang="ko-KR" altLang="en-US" sz="2000" b="0" i="0" u="none" strike="noStrike" baseline="0" dirty="0">
                <a:latin typeface="YDVYGO32"/>
              </a:rPr>
              <a:t>대사</a:t>
            </a:r>
            <a:r>
              <a:rPr lang="en-US" altLang="ko-KR" sz="2000" b="0" i="0" u="none" strike="noStrike" baseline="0" dirty="0">
                <a:latin typeface="YDVYGO32"/>
              </a:rPr>
              <a:t>)</a:t>
            </a:r>
            <a:r>
              <a:rPr lang="ko-KR" altLang="en-US" sz="2000" b="0" i="0" u="none" strike="noStrike" baseline="0" dirty="0">
                <a:latin typeface="YDVYGO32"/>
              </a:rPr>
              <a:t>를 작성한다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  <a:endParaRPr lang="en-US" altLang="ko-KR" sz="2000" dirty="0">
              <a:solidFill>
                <a:srgbClr val="000000"/>
              </a:solidFill>
              <a:latin typeface="YDVYGO32"/>
            </a:endParaRP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2000" b="0" i="0" u="none" strike="noStrike" baseline="0" dirty="0" err="1">
                <a:latin typeface="YDVYGO32"/>
              </a:rPr>
              <a:t>모둠원</a:t>
            </a:r>
            <a:r>
              <a:rPr lang="ko-KR" altLang="en-US" sz="2000" b="0" i="0" u="none" strike="noStrike" baseline="0" dirty="0">
                <a:latin typeface="YDVYGO32"/>
              </a:rPr>
              <a:t> 모두가 역할극에 참여한다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  <a:endParaRPr lang="en-US" altLang="ko-KR" sz="2000" b="0" i="0" u="none" strike="noStrike" baseline="0" dirty="0">
              <a:solidFill>
                <a:srgbClr val="000000"/>
              </a:solidFill>
              <a:latin typeface="YDVYGO32"/>
            </a:endParaRP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ko-KR" altLang="en-US" sz="2000" b="0" i="0" u="none" strike="noStrike" baseline="0" dirty="0">
                <a:latin typeface="YDVYGO32"/>
              </a:rPr>
              <a:t>다른 모둠의 역할극을 평가한다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2AEEA46A-EFE3-9532-C3CA-3A2885C7E0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54" y="2656050"/>
            <a:ext cx="1530348" cy="1067940"/>
          </a:xfrm>
          <a:prstGeom prst="rect">
            <a:avLst/>
          </a:prstGeom>
        </p:spPr>
      </p:pic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076E4520-EAF8-D7B2-E600-9529022A866C}"/>
              </a:ext>
            </a:extLst>
          </p:cNvPr>
          <p:cNvSpPr txBox="1">
            <a:spLocks/>
          </p:cNvSpPr>
          <p:nvPr/>
        </p:nvSpPr>
        <p:spPr bwMode="auto">
          <a:xfrm>
            <a:off x="871655" y="1828622"/>
            <a:ext cx="7688721" cy="180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/>
              <a:t>&lt;</a:t>
            </a:r>
            <a:r>
              <a:rPr lang="ko-KR" altLang="en-US" sz="2000" dirty="0"/>
              <a:t>예 시</a:t>
            </a:r>
            <a:r>
              <a:rPr lang="en-US" altLang="ko-KR" sz="2000" dirty="0"/>
              <a:t>&gt;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ko-KR" altLang="en-US" sz="1900" dirty="0"/>
              <a:t>자기 실수를 상대방의 탓으로 돌리는 상사와의 갈등</a:t>
            </a:r>
            <a:endParaRPr lang="en-US" altLang="ko-KR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ko-KR" altLang="en-US" sz="1900" dirty="0"/>
              <a:t>자기 의견을 </a:t>
            </a:r>
            <a:r>
              <a:rPr lang="ko-KR" altLang="en-US" sz="1900" dirty="0" err="1"/>
              <a:t>따르기를</a:t>
            </a:r>
            <a:r>
              <a:rPr lang="ko-KR" altLang="en-US" sz="1900" dirty="0"/>
              <a:t> 강요하는 상사와의 갈등</a:t>
            </a:r>
            <a:endParaRPr lang="en-US" altLang="ko-KR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ko-KR" altLang="en-US" sz="1900" dirty="0"/>
              <a:t>선배를 무시하고 자기 일만 하려고 하는 후배와의 갈등</a:t>
            </a:r>
            <a:endParaRPr lang="en-US" altLang="ko-KR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ko-KR" altLang="en-US" sz="1900" dirty="0"/>
              <a:t>자기 일을 다른 사람에게 넘기려는 동료와의 갈등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F48E41-B8DE-44F8-7EEF-4154AB743A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0350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0A943-664F-5585-CA12-BDC420FED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3B755D-BB90-E16D-2FC0-A65F476571C4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5DE93AC-20BF-66E9-EF41-3D33598490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6C87A2-1BF1-9614-05CE-022B99D072F2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58AF507-666B-84DA-13C2-157AA1A2D40E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97AD192-3E98-2782-358F-0EBCC3E3D1A0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E9BD4F-85C1-AE5A-B579-57E6DB9891E2}"/>
              </a:ext>
            </a:extLst>
          </p:cNvPr>
          <p:cNvSpPr txBox="1"/>
          <p:nvPr/>
        </p:nvSpPr>
        <p:spPr>
          <a:xfrm>
            <a:off x="343905" y="116115"/>
            <a:ext cx="810109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tabLst>
                <a:tab pos="2781300" algn="l"/>
              </a:tabLst>
            </a:pP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슬기로운 직장인이 되기 위한 역할극 해 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1ED986-D997-A3C4-2AAC-3382214B9010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40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2971BA8D-CDD5-0A7D-A03D-500623C42705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92465971-CA2C-B9A5-3F54-90D827A5B45C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C1243C5-8D8B-1467-BEDE-1851BB5CF60D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C0BB780-25DF-F706-72A1-B55D452EB1AA}"/>
              </a:ext>
            </a:extLst>
          </p:cNvPr>
          <p:cNvSpPr txBox="1">
            <a:spLocks/>
          </p:cNvSpPr>
          <p:nvPr/>
        </p:nvSpPr>
        <p:spPr bwMode="auto">
          <a:xfrm>
            <a:off x="1115616" y="1003375"/>
            <a:ext cx="76479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모둠별 토의를 통해 역할극에 갈등 상황을 설정하고 해결 방안을 작성해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69D41E9-EE25-8660-770B-339EA3893612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F25E66BE-5FE6-6270-A96E-4BAB9414C04D}"/>
              </a:ext>
            </a:extLst>
          </p:cNvPr>
          <p:cNvSpPr/>
          <p:nvPr/>
        </p:nvSpPr>
        <p:spPr bwMode="auto">
          <a:xfrm>
            <a:off x="7682402" y="1817458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5DFBBD6-9B65-07AD-62E1-AA06717F8E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231008"/>
              </p:ext>
            </p:extLst>
          </p:nvPr>
        </p:nvGraphicFramePr>
        <p:xfrm>
          <a:off x="976380" y="2508038"/>
          <a:ext cx="7479272" cy="306876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651404">
                  <a:extLst>
                    <a:ext uri="{9D8B030D-6E8A-4147-A177-3AD203B41FA5}">
                      <a16:colId xmlns:a16="http://schemas.microsoft.com/office/drawing/2014/main" val="466122141"/>
                    </a:ext>
                  </a:extLst>
                </a:gridCol>
                <a:gridCol w="5827868">
                  <a:extLst>
                    <a:ext uri="{9D8B030D-6E8A-4147-A177-3AD203B41FA5}">
                      <a16:colId xmlns:a16="http://schemas.microsoft.com/office/drawing/2014/main" val="249081225"/>
                    </a:ext>
                  </a:extLst>
                </a:gridCol>
              </a:tblGrid>
              <a:tr h="1342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갈등 상황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0878064"/>
                  </a:ext>
                </a:extLst>
              </a:tr>
              <a:tr h="17259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해결 방안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8625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F274BB6-1430-657C-3A21-14BB24AA33C7}"/>
              </a:ext>
            </a:extLst>
          </p:cNvPr>
          <p:cNvSpPr txBox="1"/>
          <p:nvPr/>
        </p:nvSpPr>
        <p:spPr>
          <a:xfrm>
            <a:off x="2947137" y="2787035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아침 일찍 출근한 신입사원에게 커피 심부름을 시키는 상사와의 갈등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A73E5F-F0BC-38CA-8887-4546387D85DB}"/>
              </a:ext>
            </a:extLst>
          </p:cNvPr>
          <p:cNvSpPr txBox="1"/>
          <p:nvPr/>
        </p:nvSpPr>
        <p:spPr>
          <a:xfrm>
            <a:off x="2947137" y="4261044"/>
            <a:ext cx="53285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일단 커피를 한 잔 가져다 준 후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+mn-ea"/>
              </a:rPr>
              <a:t>자신의 입장을 분명하게 밝힌다</a:t>
            </a:r>
            <a:r>
              <a:rPr lang="en-US" altLang="ko-KR" sz="240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sz="2400" dirty="0">
              <a:solidFill>
                <a:srgbClr val="FF0000"/>
              </a:solidFill>
              <a:latin typeface="+mn-ea"/>
            </a:endParaRPr>
          </a:p>
          <a:p>
            <a:pPr latinLnBrk="1"/>
            <a:endParaRPr lang="ko-KR" altLang="en-US" sz="2000" spc="-15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B28805-A441-EC34-4231-129EA02725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10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6C545-A5AE-A5B4-800D-136FF7CEC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D9542B-A40F-1B49-6086-B09855300216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3DBA980-B99F-87B1-4B79-8E3B0F9D2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151D64-8975-AD09-B833-3E8098E7572A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77A38CF-24F6-3AAC-5D63-3F238701D72E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CBC0DBD-1B4A-1DC9-76A9-AFF2531047C3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21CCB6-8A48-7E57-D581-EBBDAB149541}"/>
              </a:ext>
            </a:extLst>
          </p:cNvPr>
          <p:cNvSpPr txBox="1"/>
          <p:nvPr/>
        </p:nvSpPr>
        <p:spPr>
          <a:xfrm>
            <a:off x="343905" y="116115"/>
            <a:ext cx="810109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tabLst>
                <a:tab pos="2781300" algn="l"/>
              </a:tabLst>
            </a:pP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슬기로운 직장인이 되기 위한 역할극 해 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03E0A8-DDAD-4C80-0176-0F288910723F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40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D1ACED6C-23F0-E4C3-5A53-327DE83974D3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B0E59797-AA6F-B170-0B01-52AE70250833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AE562FF-7DD7-2152-7403-3F4609EED177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BF060736-8FF0-363D-C156-58CFEAE3B2A0}"/>
              </a:ext>
            </a:extLst>
          </p:cNvPr>
          <p:cNvSpPr txBox="1">
            <a:spLocks/>
          </p:cNvSpPr>
          <p:nvPr/>
        </p:nvSpPr>
        <p:spPr bwMode="auto">
          <a:xfrm>
            <a:off x="1115616" y="1003375"/>
            <a:ext cx="74168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 err="1">
                <a:latin typeface="+mn-ea"/>
              </a:rPr>
              <a:t>모둠별로</a:t>
            </a:r>
            <a:r>
              <a:rPr lang="ko-KR" altLang="en-US" sz="2000" b="1" spc="-20" dirty="0">
                <a:latin typeface="+mn-ea"/>
              </a:rPr>
              <a:t> 갈등을 해결하는 적절한 시나리오를 만들어 역할극을 해보자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F42282E-D8FD-25E6-CCDB-D75AFC478A44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29E88D40-51C4-C5CB-28E3-ED6B4A804725}"/>
              </a:ext>
            </a:extLst>
          </p:cNvPr>
          <p:cNvSpPr/>
          <p:nvPr/>
        </p:nvSpPr>
        <p:spPr bwMode="auto">
          <a:xfrm>
            <a:off x="7659168" y="169453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99CD41E-7710-92D3-D84D-483D9007D0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053034"/>
              </p:ext>
            </p:extLst>
          </p:nvPr>
        </p:nvGraphicFramePr>
        <p:xfrm>
          <a:off x="965723" y="2272516"/>
          <a:ext cx="7479272" cy="401575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363372">
                  <a:extLst>
                    <a:ext uri="{9D8B030D-6E8A-4147-A177-3AD203B41FA5}">
                      <a16:colId xmlns:a16="http://schemas.microsoft.com/office/drawing/2014/main" val="466122141"/>
                    </a:ext>
                  </a:extLst>
                </a:gridCol>
                <a:gridCol w="6115900">
                  <a:extLst>
                    <a:ext uri="{9D8B030D-6E8A-4147-A177-3AD203B41FA5}">
                      <a16:colId xmlns:a16="http://schemas.microsoft.com/office/drawing/2014/main" val="249081225"/>
                    </a:ext>
                  </a:extLst>
                </a:gridCol>
              </a:tblGrid>
              <a:tr h="5801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제목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087806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등장 인물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8625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배경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127358"/>
                  </a:ext>
                </a:extLst>
              </a:tr>
              <a:tr h="24994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시나리오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44625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DB5B3E2-BCA1-DB09-2D35-48C4B65990E9}"/>
              </a:ext>
            </a:extLst>
          </p:cNvPr>
          <p:cNvSpPr txBox="1"/>
          <p:nvPr/>
        </p:nvSpPr>
        <p:spPr>
          <a:xfrm>
            <a:off x="2997431" y="2283339"/>
            <a:ext cx="3437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b="1" dirty="0">
                <a:solidFill>
                  <a:srgbClr val="FF0000"/>
                </a:solidFill>
              </a:rPr>
              <a:t>커피는 셀프입니다</a:t>
            </a:r>
            <a:r>
              <a:rPr lang="en-US" altLang="ko-KR" sz="2400" b="1" dirty="0">
                <a:solidFill>
                  <a:srgbClr val="FF0000"/>
                </a:solidFill>
              </a:rPr>
              <a:t>. 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B04598-54CD-ADD7-6095-6EE87830856F}"/>
              </a:ext>
            </a:extLst>
          </p:cNvPr>
          <p:cNvSpPr txBox="1"/>
          <p:nvPr/>
        </p:nvSpPr>
        <p:spPr>
          <a:xfrm>
            <a:off x="2408147" y="2914330"/>
            <a:ext cx="4386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과장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대리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주임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신입사원</a:t>
            </a:r>
            <a:r>
              <a:rPr lang="en-US" altLang="ko-KR" sz="2400" dirty="0">
                <a:solidFill>
                  <a:srgbClr val="FF0000"/>
                </a:solidFill>
              </a:rPr>
              <a:t> 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5EFCFD-5DEA-6E24-0FCD-7D3EDA425750}"/>
              </a:ext>
            </a:extLst>
          </p:cNvPr>
          <p:cNvSpPr txBox="1"/>
          <p:nvPr/>
        </p:nvSpPr>
        <p:spPr>
          <a:xfrm>
            <a:off x="2408146" y="3333763"/>
            <a:ext cx="2739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회사 사무실</a:t>
            </a:r>
            <a:r>
              <a:rPr lang="en-US" altLang="ko-KR" sz="2400" dirty="0">
                <a:solidFill>
                  <a:srgbClr val="FF0000"/>
                </a:solidFill>
              </a:rPr>
              <a:t> 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8A7A8A-556C-4364-FACF-CC2659845E76}"/>
              </a:ext>
            </a:extLst>
          </p:cNvPr>
          <p:cNvSpPr txBox="1"/>
          <p:nvPr/>
        </p:nvSpPr>
        <p:spPr>
          <a:xfrm>
            <a:off x="2381430" y="3826058"/>
            <a:ext cx="584166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과 장 </a:t>
            </a:r>
            <a:r>
              <a:rPr lang="en-US" altLang="ko-KR" sz="2200" dirty="0">
                <a:solidFill>
                  <a:srgbClr val="FF0000"/>
                </a:solidFill>
              </a:rPr>
              <a:t>:  </a:t>
            </a:r>
            <a:r>
              <a:rPr lang="ko-KR" altLang="en-US" sz="2200" dirty="0">
                <a:solidFill>
                  <a:srgbClr val="FF0000"/>
                </a:solidFill>
              </a:rPr>
              <a:t>아침부터 힘이 없네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r>
              <a:rPr lang="ko-KR" altLang="en-US" sz="2200" dirty="0">
                <a:solidFill>
                  <a:srgbClr val="FF0000"/>
                </a:solidFill>
              </a:rPr>
              <a:t>어이 김 대리 여기 커피 한잔</a:t>
            </a:r>
            <a:r>
              <a:rPr lang="en-US" altLang="ko-KR" sz="2200" dirty="0">
                <a:solidFill>
                  <a:srgbClr val="FF0000"/>
                </a:solidFill>
              </a:rPr>
              <a:t>.</a:t>
            </a:r>
          </a:p>
          <a:p>
            <a:pPr latinLnBrk="1"/>
            <a:r>
              <a:rPr lang="ko-KR" altLang="en-US" sz="2200" dirty="0" err="1">
                <a:solidFill>
                  <a:srgbClr val="FF0000"/>
                </a:solidFill>
              </a:rPr>
              <a:t>김대리</a:t>
            </a:r>
            <a:r>
              <a:rPr lang="ko-KR" altLang="en-US" sz="2200" dirty="0">
                <a:solidFill>
                  <a:srgbClr val="FF0000"/>
                </a:solidFill>
              </a:rPr>
              <a:t> </a:t>
            </a:r>
            <a:r>
              <a:rPr lang="en-US" altLang="ko-KR" sz="2200" dirty="0">
                <a:solidFill>
                  <a:srgbClr val="FF0000"/>
                </a:solidFill>
              </a:rPr>
              <a:t>:  </a:t>
            </a:r>
            <a:r>
              <a:rPr lang="ko-KR" altLang="en-US" sz="2200" dirty="0">
                <a:solidFill>
                  <a:srgbClr val="FF0000"/>
                </a:solidFill>
              </a:rPr>
              <a:t>저 지금 해야 할 일이 </a:t>
            </a:r>
            <a:r>
              <a:rPr lang="ko-KR" altLang="en-US" sz="2200" dirty="0" err="1">
                <a:solidFill>
                  <a:srgbClr val="FF0000"/>
                </a:solidFill>
              </a:rPr>
              <a:t>있어서요</a:t>
            </a:r>
            <a:r>
              <a:rPr lang="en-US" altLang="ko-KR" sz="2200" dirty="0">
                <a:solidFill>
                  <a:srgbClr val="FF0000"/>
                </a:solidFill>
              </a:rPr>
              <a:t>.</a:t>
            </a:r>
          </a:p>
          <a:p>
            <a:pPr latinLnBrk="1"/>
            <a:r>
              <a:rPr lang="ko-KR" altLang="en-US" sz="2200" dirty="0">
                <a:solidFill>
                  <a:srgbClr val="FF0000"/>
                </a:solidFill>
              </a:rPr>
              <a:t>과 장 </a:t>
            </a:r>
            <a:r>
              <a:rPr lang="en-US" altLang="ko-KR" sz="2200" dirty="0">
                <a:solidFill>
                  <a:srgbClr val="FF0000"/>
                </a:solidFill>
              </a:rPr>
              <a:t>:  </a:t>
            </a:r>
            <a:r>
              <a:rPr lang="ko-KR" altLang="en-US" sz="2200" dirty="0">
                <a:solidFill>
                  <a:srgbClr val="FF0000"/>
                </a:solidFill>
              </a:rPr>
              <a:t>요즘 애들은 영 예의가 없어</a:t>
            </a:r>
            <a:r>
              <a:rPr lang="en-US" altLang="ko-KR" sz="2200" dirty="0">
                <a:solidFill>
                  <a:srgbClr val="FF0000"/>
                </a:solidFill>
              </a:rPr>
              <a:t>, </a:t>
            </a:r>
            <a:r>
              <a:rPr lang="ko-KR" altLang="en-US" sz="2200" dirty="0">
                <a:solidFill>
                  <a:srgbClr val="FF0000"/>
                </a:solidFill>
              </a:rPr>
              <a:t>상사가 우스워</a:t>
            </a:r>
            <a:r>
              <a:rPr lang="en-US" altLang="ko-KR" sz="2200" dirty="0">
                <a:solidFill>
                  <a:srgbClr val="FF0000"/>
                </a:solidFill>
              </a:rPr>
              <a:t>? </a:t>
            </a:r>
            <a:r>
              <a:rPr lang="ko-KR" altLang="en-US" sz="2200" dirty="0" err="1">
                <a:solidFill>
                  <a:srgbClr val="FF0000"/>
                </a:solidFill>
              </a:rPr>
              <a:t>나때는</a:t>
            </a:r>
            <a:r>
              <a:rPr lang="ko-KR" altLang="en-US" sz="2200" dirty="0">
                <a:solidFill>
                  <a:srgbClr val="FF0000"/>
                </a:solidFill>
              </a:rPr>
              <a:t> 아침에 빨리 오면 커피부터 타기 바빴다고</a:t>
            </a:r>
            <a:r>
              <a:rPr lang="en-US" altLang="ko-KR" sz="2200" dirty="0">
                <a:solidFill>
                  <a:srgbClr val="FF0000"/>
                </a:solidFill>
              </a:rPr>
              <a:t>.</a:t>
            </a:r>
          </a:p>
          <a:p>
            <a:pPr latinLnBrk="1"/>
            <a:r>
              <a:rPr lang="ko-KR" altLang="en-US" sz="2200" dirty="0" err="1">
                <a:solidFill>
                  <a:srgbClr val="FF0000"/>
                </a:solidFill>
              </a:rPr>
              <a:t>김대리</a:t>
            </a:r>
            <a:r>
              <a:rPr lang="ko-KR" altLang="en-US" sz="2200" dirty="0">
                <a:solidFill>
                  <a:srgbClr val="FF0000"/>
                </a:solidFill>
              </a:rPr>
              <a:t> </a:t>
            </a:r>
            <a:r>
              <a:rPr lang="en-US" altLang="ko-KR" sz="2200" dirty="0">
                <a:solidFill>
                  <a:srgbClr val="FF0000"/>
                </a:solidFill>
              </a:rPr>
              <a:t>: </a:t>
            </a:r>
            <a:r>
              <a:rPr lang="ko-KR" altLang="en-US" sz="2200" dirty="0">
                <a:solidFill>
                  <a:srgbClr val="FF0000"/>
                </a:solidFill>
              </a:rPr>
              <a:t>과장님</a:t>
            </a:r>
            <a:r>
              <a:rPr lang="en-US" altLang="ko-KR" sz="2200" dirty="0">
                <a:solidFill>
                  <a:srgbClr val="FF0000"/>
                </a:solidFill>
              </a:rPr>
              <a:t>. </a:t>
            </a:r>
            <a:r>
              <a:rPr lang="ko-KR" altLang="en-US" sz="2200" dirty="0">
                <a:solidFill>
                  <a:srgbClr val="FF0000"/>
                </a:solidFill>
              </a:rPr>
              <a:t>제가 지금 너무 </a:t>
            </a:r>
            <a:r>
              <a:rPr lang="ko-KR" altLang="en-US" sz="2200" dirty="0" err="1">
                <a:solidFill>
                  <a:srgbClr val="FF0000"/>
                </a:solidFill>
              </a:rPr>
              <a:t>바빠서요</a:t>
            </a:r>
            <a:r>
              <a:rPr lang="en-US" altLang="ko-KR" sz="2200" dirty="0">
                <a:solidFill>
                  <a:srgbClr val="FF0000"/>
                </a:solidFill>
              </a:rPr>
              <a:t>.</a:t>
            </a:r>
            <a:endParaRPr lang="ko-KR" alt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4710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696AD-39A6-7A6F-A59A-C0B3D2C5F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3A36F6-6275-64D1-C6D1-67634175281C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0B84799-03E7-E1FB-CC6D-56B594C40A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3DB37E-E298-6D83-D264-97100EF48A48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0F73F97-0E41-C2EC-25A5-A7659D34F530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9514069-D6B2-9ACB-77DF-1B1854B35562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F99BC6-853B-7B63-50B2-7B2FA2FAEB45}"/>
              </a:ext>
            </a:extLst>
          </p:cNvPr>
          <p:cNvSpPr txBox="1"/>
          <p:nvPr/>
        </p:nvSpPr>
        <p:spPr>
          <a:xfrm>
            <a:off x="343905" y="116115"/>
            <a:ext cx="810109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tabLst>
                <a:tab pos="2781300" algn="l"/>
              </a:tabLst>
            </a:pP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슬기로운 직장인이 되기 위한 역할극 해 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6C602-F7F9-FA96-5FB1-BFA02918F73D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41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A0459948-0C9A-C071-7AB4-3A20EF812207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FB6B1BF0-7472-D3C0-7F45-C17260E5BE05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CAFCC20-5D49-9F5D-50C2-2D1AC7B30497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A9B87C7-B76B-867E-42F5-9AB5BB5FF499}"/>
              </a:ext>
            </a:extLst>
          </p:cNvPr>
          <p:cNvSpPr txBox="1">
            <a:spLocks/>
          </p:cNvSpPr>
          <p:nvPr/>
        </p:nvSpPr>
        <p:spPr bwMode="auto">
          <a:xfrm>
            <a:off x="1115616" y="1003375"/>
            <a:ext cx="76479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모둠별 역할극의 내용을 정리하고</a:t>
            </a:r>
            <a:r>
              <a:rPr lang="en-US" altLang="ko-KR" sz="2000" b="1" spc="-20" dirty="0">
                <a:latin typeface="+mn-ea"/>
              </a:rPr>
              <a:t>, </a:t>
            </a:r>
            <a:r>
              <a:rPr lang="ko-KR" altLang="en-US" sz="2000" b="1" spc="-20" dirty="0">
                <a:latin typeface="+mn-ea"/>
              </a:rPr>
              <a:t>아래 평가 기준을 참고하여 평가해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0CF2F81-3F42-BA1D-4279-BB9C08925B56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7875A631-DB9A-1CB6-FB4D-F168ABB32C83}"/>
              </a:ext>
            </a:extLst>
          </p:cNvPr>
          <p:cNvSpPr/>
          <p:nvPr/>
        </p:nvSpPr>
        <p:spPr bwMode="auto">
          <a:xfrm>
            <a:off x="7805927" y="146401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FCCAFEE-2D07-B8FE-693F-C5B00FFBE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3" y="1989081"/>
            <a:ext cx="7992889" cy="4153480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449115-8DEC-7892-0FB6-6618CB67C2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F2FD0B-12C5-0C77-E276-075CEEAF7EB2}"/>
              </a:ext>
            </a:extLst>
          </p:cNvPr>
          <p:cNvSpPr txBox="1"/>
          <p:nvPr/>
        </p:nvSpPr>
        <p:spPr>
          <a:xfrm>
            <a:off x="958597" y="4190920"/>
            <a:ext cx="1309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 err="1">
                <a:solidFill>
                  <a:srgbClr val="FF0000"/>
                </a:solidFill>
              </a:rPr>
              <a:t>드림팀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9DBCE6-B0FD-F7E4-296F-3465E9C5582D}"/>
              </a:ext>
            </a:extLst>
          </p:cNvPr>
          <p:cNvSpPr txBox="1"/>
          <p:nvPr/>
        </p:nvSpPr>
        <p:spPr>
          <a:xfrm>
            <a:off x="2714437" y="4205485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오늘도 지각입니까</a:t>
            </a:r>
          </a:p>
        </p:txBody>
      </p:sp>
    </p:spTree>
    <p:extLst>
      <p:ext uri="{BB962C8B-B14F-4D97-AF65-F5344CB8AC3E}">
        <p14:creationId xmlns:p14="http://schemas.microsoft.com/office/powerpoint/2010/main" val="40148889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B518C-4350-2A45-B55F-C9DC00367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CC7189-1515-C004-1421-AC9BC4ED456B}"/>
              </a:ext>
            </a:extLst>
          </p:cNvPr>
          <p:cNvSpPr txBox="1"/>
          <p:nvPr/>
        </p:nvSpPr>
        <p:spPr>
          <a:xfrm>
            <a:off x="204007" y="0"/>
            <a:ext cx="893999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41041D-25E4-8BDF-D573-1CAC18059B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022431-D79E-BE8C-6FA2-88FB0029F69F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4760D52-4C6C-6D7F-95B3-DB36651EB59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330A6FE-2C9F-8080-D652-6D2093B9A2B6}"/>
              </a:ext>
            </a:extLst>
          </p:cNvPr>
          <p:cNvSpPr/>
          <p:nvPr/>
        </p:nvSpPr>
        <p:spPr>
          <a:xfrm>
            <a:off x="204006" y="3338"/>
            <a:ext cx="8939993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285758-1818-F0D3-29C3-6F59E67D16BC}"/>
              </a:ext>
            </a:extLst>
          </p:cNvPr>
          <p:cNvSpPr txBox="1"/>
          <p:nvPr/>
        </p:nvSpPr>
        <p:spPr>
          <a:xfrm>
            <a:off x="343905" y="116115"/>
            <a:ext cx="810109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tabLst>
                <a:tab pos="2781300" algn="l"/>
              </a:tabLst>
            </a:pP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600" b="1" spc="-150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슬기로운 직장인이 되기 위한 역할극 해 보기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43A80E-A475-AF1C-7FA4-4AB17B014DB7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41</a:t>
            </a:r>
            <a:r>
              <a:rPr lang="ko-KR" altLang="en-US" sz="1600" b="1" dirty="0"/>
              <a:t>쪽</a:t>
            </a:r>
          </a:p>
        </p:txBody>
      </p:sp>
      <p:sp>
        <p:nvSpPr>
          <p:cNvPr id="16" name="1/2 액자 15">
            <a:extLst>
              <a:ext uri="{FF2B5EF4-FFF2-40B4-BE49-F238E27FC236}">
                <a16:creationId xmlns:a16="http://schemas.microsoft.com/office/drawing/2014/main" id="{2C6C7557-0B13-F6F6-AF3A-69FBAA0FDABE}"/>
              </a:ext>
            </a:extLst>
          </p:cNvPr>
          <p:cNvSpPr/>
          <p:nvPr/>
        </p:nvSpPr>
        <p:spPr bwMode="auto">
          <a:xfrm>
            <a:off x="6300192" y="1021517"/>
            <a:ext cx="84115" cy="121204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1/2 액자 18">
            <a:extLst>
              <a:ext uri="{FF2B5EF4-FFF2-40B4-BE49-F238E27FC236}">
                <a16:creationId xmlns:a16="http://schemas.microsoft.com/office/drawing/2014/main" id="{6F09404A-1CE0-AE55-DF64-A59AE072EB85}"/>
              </a:ext>
            </a:extLst>
          </p:cNvPr>
          <p:cNvSpPr/>
          <p:nvPr/>
        </p:nvSpPr>
        <p:spPr bwMode="auto">
          <a:xfrm flipH="1" flipV="1">
            <a:off x="8075316" y="1281195"/>
            <a:ext cx="123525" cy="89838"/>
          </a:xfrm>
          <a:prstGeom prst="half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D7A00FF-EFC1-C13B-E54A-BCA9D626B257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B1AD34B-4F3F-6AE9-5C37-5DC7B3A31921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 활동을 마무리하며 자신을 돌아보고 다음 내용을 작성해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4B3EFC7-274E-6216-E5B1-977E2640BF7C}"/>
              </a:ext>
            </a:extLst>
          </p:cNvPr>
          <p:cNvSpPr/>
          <p:nvPr/>
        </p:nvSpPr>
        <p:spPr>
          <a:xfrm>
            <a:off x="611560" y="1047596"/>
            <a:ext cx="504056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0 4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28">
            <a:extLst>
              <a:ext uri="{FF2B5EF4-FFF2-40B4-BE49-F238E27FC236}">
                <a16:creationId xmlns:a16="http://schemas.microsoft.com/office/drawing/2014/main" id="{D8329D85-2BEA-C543-A58C-7FB2C3DCB1F1}"/>
              </a:ext>
            </a:extLst>
          </p:cNvPr>
          <p:cNvSpPr/>
          <p:nvPr/>
        </p:nvSpPr>
        <p:spPr bwMode="auto">
          <a:xfrm>
            <a:off x="7659168" y="139920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19D296E-1833-F23B-DEDC-39EDE71E9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490895"/>
              </p:ext>
            </p:extLst>
          </p:nvPr>
        </p:nvGraphicFramePr>
        <p:xfrm>
          <a:off x="976380" y="2003594"/>
          <a:ext cx="7479272" cy="432109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011444">
                  <a:extLst>
                    <a:ext uri="{9D8B030D-6E8A-4147-A177-3AD203B41FA5}">
                      <a16:colId xmlns:a16="http://schemas.microsoft.com/office/drawing/2014/main" val="466122141"/>
                    </a:ext>
                  </a:extLst>
                </a:gridCol>
                <a:gridCol w="5467828">
                  <a:extLst>
                    <a:ext uri="{9D8B030D-6E8A-4147-A177-3AD203B41FA5}">
                      <a16:colId xmlns:a16="http://schemas.microsoft.com/office/drawing/2014/main" val="249081225"/>
                    </a:ext>
                  </a:extLst>
                </a:gridCol>
              </a:tblGrid>
              <a:tr h="9933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새롭게 알게 된 것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0878064"/>
                  </a:ext>
                </a:extLst>
              </a:tr>
              <a:tr h="10462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더 알고 싶은 것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86257"/>
                  </a:ext>
                </a:extLst>
              </a:tr>
              <a:tr h="22815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바람직한 직업인에게 필요한 자세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12735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68A4ACD-6FA4-828A-EB62-0B00D35CFC03}"/>
              </a:ext>
            </a:extLst>
          </p:cNvPr>
          <p:cNvSpPr txBox="1"/>
          <p:nvPr/>
        </p:nvSpPr>
        <p:spPr>
          <a:xfrm>
            <a:off x="3027690" y="2096452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갈등을 해결하려면 대화해서 서로의 마음을 알아야 한다는 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F6D5C2-1696-9B1C-1F7D-EEC75982C3BB}"/>
              </a:ext>
            </a:extLst>
          </p:cNvPr>
          <p:cNvSpPr txBox="1"/>
          <p:nvPr/>
        </p:nvSpPr>
        <p:spPr>
          <a:xfrm>
            <a:off x="3051214" y="3055961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다양한 대화의 기술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내 마음을 잘 표현하는 방법 등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57F83F-7E7C-01E8-9158-6A1C90F71577}"/>
              </a:ext>
            </a:extLst>
          </p:cNvPr>
          <p:cNvSpPr txBox="1"/>
          <p:nvPr/>
        </p:nvSpPr>
        <p:spPr>
          <a:xfrm>
            <a:off x="3027690" y="4164143"/>
            <a:ext cx="5504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400" dirty="0">
                <a:solidFill>
                  <a:srgbClr val="FF0000"/>
                </a:solidFill>
              </a:rPr>
              <a:t>다른 사람을 배려하고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나와 다른 생각을 지녔다고 해서 이상하게 생각하거나 비방하지 말고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열린 마음으로 받아들이는 자세</a:t>
            </a: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C5623D-D5EB-DFE7-B3FC-0D531343CC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700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DBAB3-0402-8E4E-5E0A-8875B4DAB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628F95-9AD1-59F8-A575-5DE505CCC74A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0E3C4C9-7122-1903-BC7D-A72206497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46A9F5-C648-7174-012E-081861939B0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025578E-83BC-312C-778D-F67F1B250CBC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69D0E2-290E-00B7-D70B-2A5EE704FA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A8DEA62-6476-DFD1-89DA-E7CCA6F29218}"/>
              </a:ext>
            </a:extLst>
          </p:cNvPr>
          <p:cNvSpPr txBox="1"/>
          <p:nvPr/>
        </p:nvSpPr>
        <p:spPr>
          <a:xfrm>
            <a:off x="4211960" y="225546"/>
            <a:ext cx="4841964" cy="474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제목을 클릭하면 영상을 볼 수 있습니다</a:t>
            </a: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E2D81E10-E3B8-1680-F5EA-7CFB0307F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918314"/>
              </p:ext>
            </p:extLst>
          </p:nvPr>
        </p:nvGraphicFramePr>
        <p:xfrm>
          <a:off x="944642" y="1035292"/>
          <a:ext cx="7929001" cy="5494494"/>
        </p:xfrm>
        <a:graphic>
          <a:graphicData uri="http://schemas.openxmlformats.org/drawingml/2006/table">
            <a:tbl>
              <a:tblPr/>
              <a:tblGrid>
                <a:gridCol w="981256">
                  <a:extLst>
                    <a:ext uri="{9D8B030D-6E8A-4147-A177-3AD203B41FA5}">
                      <a16:colId xmlns:a16="http://schemas.microsoft.com/office/drawing/2014/main" val="40202949"/>
                    </a:ext>
                  </a:extLst>
                </a:gridCol>
                <a:gridCol w="890952">
                  <a:extLst>
                    <a:ext uri="{9D8B030D-6E8A-4147-A177-3AD203B41FA5}">
                      <a16:colId xmlns:a16="http://schemas.microsoft.com/office/drawing/2014/main" val="828376394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496267978"/>
                    </a:ext>
                  </a:extLst>
                </a:gridCol>
                <a:gridCol w="1929431">
                  <a:extLst>
                    <a:ext uri="{9D8B030D-6E8A-4147-A177-3AD203B41FA5}">
                      <a16:colId xmlns:a16="http://schemas.microsoft.com/office/drawing/2014/main" val="2997650850"/>
                    </a:ext>
                  </a:extLst>
                </a:gridCol>
                <a:gridCol w="1370177">
                  <a:extLst>
                    <a:ext uri="{9D8B030D-6E8A-4147-A177-3AD203B41FA5}">
                      <a16:colId xmlns:a16="http://schemas.microsoft.com/office/drawing/2014/main" val="2634841221"/>
                    </a:ext>
                  </a:extLst>
                </a:gridCol>
                <a:gridCol w="596945">
                  <a:extLst>
                    <a:ext uri="{9D8B030D-6E8A-4147-A177-3AD203B41FA5}">
                      <a16:colId xmlns:a16="http://schemas.microsoft.com/office/drawing/2014/main" val="1596807735"/>
                    </a:ext>
                  </a:extLst>
                </a:gridCol>
              </a:tblGrid>
              <a:tr h="2311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소단원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교과서 쪽수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위치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영상 시간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57754" marR="57754" marT="28877" marB="2887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707984"/>
                  </a:ext>
                </a:extLst>
              </a:tr>
              <a:tr h="463199">
                <a:tc row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 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바람직한 직업인의 자세를 알아볼까 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34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/ 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생각열기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지식채널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e - 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어느 기업가의 행복 찾기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_#001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자신의 회사가 즐겁지 않음을 깨닫고 자신과 직원들의 행복을 찾아가는 기업가의 이야기를 보여준다</a:t>
                      </a:r>
                      <a:r>
                        <a:rPr lang="en-US" altLang="ko-KR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8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Helvetica-Light"/>
                          <a:ea typeface="Helvetica-Light"/>
                          <a:hlinkClick r:id="rId6"/>
                        </a:rPr>
                        <a:t>https://www.youtube.com/watch?v=d8Z6TB6mokw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05:34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936007"/>
                  </a:ext>
                </a:extLst>
              </a:tr>
              <a:tr h="4631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38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등굣길 아이들에게 무료로 빵을 나눠주는 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'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빵식이 아저씨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'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김쌍식 님 이야기 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| LG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의인상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아침밥을 챙겨 먹지 못한 아이들과 이웃을 위해 무료로 빵을 주는 사장님을 소개한다</a:t>
                      </a:r>
                      <a:r>
                        <a:rPr lang="en-US" altLang="ko-KR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8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Helvetica-Light"/>
                          <a:ea typeface="Helvetica-Light"/>
                          <a:hlinkClick r:id="rId8"/>
                        </a:rPr>
                        <a:t>https://youtu.be/gL7IOSOQ3d8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04:58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016212"/>
                  </a:ext>
                </a:extLst>
              </a:tr>
              <a:tr h="4631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39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활동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"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내가 너네 방식에 </a:t>
                      </a:r>
                      <a:r>
                        <a:rPr lang="ko-KR" altLang="en-US" sz="8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맞춰야하나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?" 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새로 온 </a:t>
                      </a:r>
                      <a:r>
                        <a:rPr lang="ko-KR" altLang="en-US" sz="8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김원해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 차장과의 업무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,, 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오차장의 빈자리가 느껴지는 순간 </a:t>
                      </a:r>
                      <a:r>
                        <a:rPr lang="en-US" altLang="ko-KR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#</a:t>
                      </a:r>
                      <a:r>
                        <a:rPr lang="ko-KR" alt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미생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드라마 미생의 한 장면</a:t>
                      </a:r>
                      <a:r>
                        <a:rPr lang="en-US" altLang="ko-KR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새로온 상사가 부하직원을 존중하지 않고</a:t>
                      </a:r>
                      <a:r>
                        <a:rPr lang="en-US" altLang="ko-KR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불화하는 모습을 보여준다</a:t>
                      </a:r>
                      <a:r>
                        <a:rPr lang="en-US" altLang="ko-KR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8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Helvetica-Light"/>
                          <a:ea typeface="Helvetica-Light"/>
                          <a:hlinkClick r:id="rId10"/>
                        </a:rPr>
                        <a:t>https://youtu.be/X0l1UTQxhrg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05:29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910418"/>
                  </a:ext>
                </a:extLst>
              </a:tr>
              <a:tr h="4631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이젠 마치 한 몸처럼 완벽한 케미를 자랑하는 영업 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3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팀 내가 다 뿌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-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듯하다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!~(+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오과장의 멋진 한 수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) #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미생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드라마 미생의 한 장면</a:t>
                      </a:r>
                      <a:r>
                        <a:rPr lang="en-US" altLang="ko-KR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상사가 부하직원을 존중하며 협업하는 모습을 보여준다</a:t>
                      </a:r>
                      <a:r>
                        <a:rPr lang="en-US" altLang="ko-KR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8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Helvetica-Light"/>
                          <a:ea typeface="Helvetica-Light"/>
                          <a:hlinkClick r:id="rId12"/>
                        </a:rPr>
                        <a:t>https://youtu.be/6fcREAGE-dY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04:36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875510"/>
                  </a:ext>
                </a:extLst>
              </a:tr>
              <a:tr h="4155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800">
                        <a:effectLst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직원이 행복해야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,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찾아오는 고객도 행복합니다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. [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고수한수전수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]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직원을 고객처럼 대하고</a:t>
                      </a:r>
                      <a:r>
                        <a:rPr lang="en-US" altLang="ko-KR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재미있게 일하기를 바란다는 사장님의 이야기를 들어본다</a:t>
                      </a:r>
                      <a:r>
                        <a:rPr lang="en-US" altLang="ko-KR" sz="800" kern="0" spc="0" dirty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https://youtu.be/aEYrZtCzgho</a:t>
                      </a:r>
                      <a:endParaRPr lang="en-US" sz="800" kern="0" spc="0">
                        <a:solidFill>
                          <a:srgbClr val="221E1F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221E1F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05:10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444639"/>
                  </a:ext>
                </a:extLst>
              </a:tr>
              <a:tr h="3091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800">
                        <a:effectLst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선호하는 동료 유형은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?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드라마 주인공을 예로 들어 함께 일하고 싶은 동료와 상사 유형을 알아본다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https://youtu.be/pXe6sPDxyiQ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04:24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194503"/>
                  </a:ext>
                </a:extLst>
              </a:tr>
              <a:tr h="3235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800">
                        <a:effectLst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회사에서 일 못하는 사람들의 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7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가지 특징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자신이 사회초년생이었던 그때 그 시절로 돌아간다면 해주고 싶은 말 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7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가지를 말해 준다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5"/>
                        </a:rPr>
                        <a:t>https://youtu.be/gg6hafKO-kA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13:05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8728884"/>
                  </a:ext>
                </a:extLst>
              </a:tr>
              <a:tr h="4631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800">
                        <a:effectLst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틈만 나면 남 욕하는 사람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,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대체 왜 그럴까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?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만나기만 하면 다른 사람을 욕하는 그 사람에게 어떻게 대처해야 하는지 설명한다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sz="8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7"/>
                        </a:rPr>
                        <a:t>https://www.youtube.com/watch?v=Ud6qvZyEYSQ&amp;list=RDCMUC-9RQCJ0gS_Kgt7J0SVrE8w&amp;index=4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10:57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4080358"/>
                  </a:ext>
                </a:extLst>
              </a:tr>
              <a:tr h="4631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800">
                        <a:effectLst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직장 생활 잘하는 법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!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유느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vs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조셉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, </a:t>
                      </a:r>
                      <a:r>
                        <a:rPr lang="ko-KR" alt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직장 생활을 더 잘 할 것 같은 사람</a:t>
                      </a:r>
                      <a:r>
                        <a:rPr lang="en-US" altLang="ko-KR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?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광고회사 부사장을 지내다가 책방 주인이 된 주인공이 직장생활을 잘 하는 법을 이야기해 준다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Aft>
                          <a:spcPts val="100"/>
                        </a:spcAft>
                        <a:buNone/>
                      </a:pPr>
                      <a:r>
                        <a:rPr lang="en-US" sz="8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8"/>
                        </a:rPr>
                        <a:t>https://youtu.be/p-Kzlcff6sI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04:10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0909" marR="40909" marT="11310" marB="1131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116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95339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815E83-7C4E-9B2A-C7E3-74DAB84B3BCE}"/>
              </a:ext>
            </a:extLst>
          </p:cNvPr>
          <p:cNvSpPr txBox="1"/>
          <p:nvPr/>
        </p:nvSpPr>
        <p:spPr>
          <a:xfrm>
            <a:off x="251520" y="630688"/>
            <a:ext cx="8892480" cy="5949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62" name="모서리가 둥근 직사각형 61">
            <a:hlinkClick r:id="rId2" action="ppaction://hlinksldjump"/>
          </p:cNvPr>
          <p:cNvSpPr/>
          <p:nvPr/>
        </p:nvSpPr>
        <p:spPr>
          <a:xfrm>
            <a:off x="2718741" y="1511072"/>
            <a:ext cx="5580000" cy="468000"/>
          </a:xfrm>
          <a:prstGeom prst="roundRect">
            <a:avLst>
              <a:gd name="adj" fmla="val 1168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행복하기 위해 필요한 </a:t>
            </a:r>
            <a:r>
              <a:rPr lang="ko-KR" altLang="en-US" sz="2000" b="1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가치는 무엇일까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?</a:t>
            </a:r>
            <a:endParaRPr lang="ko-KR" altLang="en-US" sz="2000" b="1" dirty="0">
              <a:solidFill>
                <a:schemeClr val="tx1"/>
              </a:solidFill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63" name="모서리가 둥근 직사각형 62">
            <a:hlinkClick r:id="" action="ppaction://noaction"/>
          </p:cNvPr>
          <p:cNvSpPr/>
          <p:nvPr/>
        </p:nvSpPr>
        <p:spPr>
          <a:xfrm>
            <a:off x="2718741" y="2090466"/>
            <a:ext cx="5580000" cy="468000"/>
          </a:xfrm>
          <a:prstGeom prst="roundRect">
            <a:avLst>
              <a:gd name="adj" fmla="val 8698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rtlCol="0" anchor="ctr"/>
          <a:lstStyle/>
          <a:p>
            <a:r>
              <a:rPr lang="ko-KR" altLang="en-US" sz="17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바람직한 직업인의 자세</a:t>
            </a:r>
          </a:p>
        </p:txBody>
      </p:sp>
      <p:sp>
        <p:nvSpPr>
          <p:cNvPr id="64" name="모서리가 둥근 직사각형 63">
            <a:hlinkClick r:id="" action="ppaction://noaction"/>
          </p:cNvPr>
          <p:cNvSpPr/>
          <p:nvPr/>
        </p:nvSpPr>
        <p:spPr>
          <a:xfrm>
            <a:off x="2718742" y="2639068"/>
            <a:ext cx="5589342" cy="471254"/>
          </a:xfrm>
          <a:prstGeom prst="roundRect">
            <a:avLst/>
          </a:prstGeom>
          <a:gradFill flip="none" rotWithShape="1">
            <a:gsLst>
              <a:gs pos="0">
                <a:srgbClr val="4BACC6">
                  <a:tint val="66000"/>
                  <a:satMod val="160000"/>
                </a:srgbClr>
              </a:gs>
              <a:gs pos="50000">
                <a:srgbClr val="4BACC6">
                  <a:tint val="44500"/>
                  <a:satMod val="160000"/>
                </a:srgbClr>
              </a:gs>
              <a:gs pos="100000">
                <a:srgbClr val="4BACC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4BACC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92075" indent="-92075"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</a:t>
            </a:r>
            <a:r>
              <a:rPr lang="ko-KR" altLang="en-US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직업인이 가져야 할 가장 중요한 자세는 </a:t>
            </a:r>
            <a:r>
              <a:rPr lang="en-US" altLang="ko-KR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?</a:t>
            </a:r>
            <a:endParaRPr lang="ko-KR" altLang="en-US" sz="2000" b="1" spc="-150" dirty="0">
              <a:solidFill>
                <a:schemeClr val="tx1"/>
              </a:solidFill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65" name="모서리가 둥근 직사각형 64">
            <a:hlinkClick r:id="" action="ppaction://noaction"/>
          </p:cNvPr>
          <p:cNvSpPr/>
          <p:nvPr/>
        </p:nvSpPr>
        <p:spPr>
          <a:xfrm>
            <a:off x="2718741" y="4127080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1800" b="0" i="0" u="none" strike="noStrike" baseline="0" dirty="0">
                <a:latin typeface="+mn-ea"/>
              </a:rPr>
              <a:t>    </a:t>
            </a:r>
            <a:r>
              <a:rPr lang="ko-KR" altLang="en-US" sz="1800" b="1" i="0" u="none" strike="noStrike" baseline="0" dirty="0">
                <a:latin typeface="+mn-ea"/>
              </a:rPr>
              <a:t>함께 일하고 싶은 직업인의 특성 찾기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6" name="모서리가 둥근 직사각형 65">
            <a:hlinkClick r:id="" action="ppaction://noaction"/>
          </p:cNvPr>
          <p:cNvSpPr/>
          <p:nvPr/>
        </p:nvSpPr>
        <p:spPr>
          <a:xfrm>
            <a:off x="2718741" y="4694513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1" i="0" u="none" strike="noStrike" baseline="0" dirty="0">
                <a:latin typeface="OTGureumGothicB"/>
              </a:rPr>
              <a:t> 직업인의 긍정적 특성 및 태도 알아보기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7" name="모서리가 둥근 직사각형 66">
            <a:hlinkClick r:id="" action="ppaction://noaction"/>
          </p:cNvPr>
          <p:cNvSpPr/>
          <p:nvPr/>
        </p:nvSpPr>
        <p:spPr>
          <a:xfrm>
            <a:off x="2718741" y="5281225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1" i="0" u="none" strike="noStrike" baseline="0" dirty="0">
                <a:latin typeface="OTGureumGothicB"/>
              </a:rPr>
              <a:t>바람직한 직업인의 자세 알아보기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8" name="모서리가 둥근 직사각형 67">
            <a:hlinkClick r:id="" action="ppaction://noaction"/>
          </p:cNvPr>
          <p:cNvSpPr/>
          <p:nvPr/>
        </p:nvSpPr>
        <p:spPr>
          <a:xfrm>
            <a:off x="2691574" y="5867554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000" b="1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1" i="0" u="none" strike="noStrike" baseline="0">
                <a:latin typeface="+mn-ea"/>
              </a:rPr>
              <a:t>슬기로운 </a:t>
            </a:r>
            <a:r>
              <a:rPr lang="ko-KR" altLang="en-US" sz="1800" b="1" i="0" u="none" strike="noStrike" baseline="0" dirty="0">
                <a:latin typeface="+mn-ea"/>
              </a:rPr>
              <a:t>직장인이 되기 위한 역할극 해 보기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모서리가 둥근 직사각형 68">
            <a:hlinkClick r:id="rId2" action="ppaction://hlinksldjump"/>
          </p:cNvPr>
          <p:cNvSpPr/>
          <p:nvPr/>
        </p:nvSpPr>
        <p:spPr>
          <a:xfrm>
            <a:off x="2718741" y="947327"/>
            <a:ext cx="5580000" cy="468000"/>
          </a:xfrm>
          <a:prstGeom prst="roundRect">
            <a:avLst>
              <a:gd name="adj" fmla="val 116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단원의 학습 목표 알아보기</a:t>
            </a:r>
          </a:p>
        </p:txBody>
      </p:sp>
      <p:sp>
        <p:nvSpPr>
          <p:cNvPr id="70" name="모서리가 둥근 직사각형 36">
            <a:hlinkClick r:id="rId2" action="ppaction://hlinksldjump"/>
          </p:cNvPr>
          <p:cNvSpPr/>
          <p:nvPr/>
        </p:nvSpPr>
        <p:spPr bwMode="auto">
          <a:xfrm>
            <a:off x="898449" y="908720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000" b="1" dirty="0">
                <a:latin typeface="+mj-lt"/>
                <a:ea typeface="HY목각파임B" panose="02030600000101010101" pitchFamily="18" charset="-127"/>
              </a:rPr>
              <a:t>학습 목표</a:t>
            </a:r>
          </a:p>
        </p:txBody>
      </p:sp>
      <p:sp>
        <p:nvSpPr>
          <p:cNvPr id="72" name="모서리가 둥근 직사각형 33">
            <a:hlinkClick r:id="" action="ppaction://noaction"/>
          </p:cNvPr>
          <p:cNvSpPr/>
          <p:nvPr/>
        </p:nvSpPr>
        <p:spPr bwMode="auto">
          <a:xfrm>
            <a:off x="898449" y="2060848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9BBB59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본문</a:t>
            </a:r>
            <a:endParaRPr lang="en-US" altLang="ko-KR" sz="20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3" name="모서리가 둥근 직사각형 36">
            <a:hlinkClick r:id="" action="ppaction://noaction"/>
          </p:cNvPr>
          <p:cNvSpPr/>
          <p:nvPr/>
        </p:nvSpPr>
        <p:spPr bwMode="auto">
          <a:xfrm>
            <a:off x="898449" y="2607634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4BACC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키우기</a:t>
            </a:r>
          </a:p>
        </p:txBody>
      </p:sp>
      <p:sp>
        <p:nvSpPr>
          <p:cNvPr id="74" name="모서리가 둥근 직사각형 36">
            <a:hlinkClick r:id="" action="ppaction://noaction"/>
          </p:cNvPr>
          <p:cNvSpPr/>
          <p:nvPr/>
        </p:nvSpPr>
        <p:spPr bwMode="auto">
          <a:xfrm>
            <a:off x="898449" y="4092393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1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5" name="모서리가 둥근 직사각형 36">
            <a:hlinkClick r:id="" action="ppaction://noaction"/>
          </p:cNvPr>
          <p:cNvSpPr/>
          <p:nvPr/>
        </p:nvSpPr>
        <p:spPr bwMode="auto">
          <a:xfrm>
            <a:off x="898449" y="4668457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2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6" name="모서리가 둥근 직사각형 36">
            <a:hlinkClick r:id="" action="ppaction://noaction"/>
          </p:cNvPr>
          <p:cNvSpPr/>
          <p:nvPr/>
        </p:nvSpPr>
        <p:spPr bwMode="auto">
          <a:xfrm>
            <a:off x="898449" y="5244521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3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7" name="모서리가 둥근 직사각형 76">
            <a:hlinkClick r:id="" action="ppaction://noaction"/>
          </p:cNvPr>
          <p:cNvSpPr/>
          <p:nvPr/>
        </p:nvSpPr>
        <p:spPr bwMode="auto">
          <a:xfrm>
            <a:off x="898449" y="5820585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4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81917" y="147972"/>
            <a:ext cx="1980000" cy="6990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800" b="1" dirty="0">
                <a:latin typeface="+mj-lt"/>
                <a:ea typeface="+mj-ea"/>
                <a:cs typeface="+mj-cs"/>
              </a:rPr>
              <a:t>  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&lt;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차례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&gt;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 </a:t>
            </a:r>
            <a:endParaRPr lang="ko-KR" altLang="en-US" sz="2800" b="1" kern="1200" dirty="0">
              <a:solidFill>
                <a:srgbClr val="7030A0"/>
              </a:solidFill>
              <a:latin typeface="HY목각파임B" panose="02030600000101010101" pitchFamily="18" charset="-127"/>
              <a:ea typeface="HY목각파임B" panose="02030600000101010101" pitchFamily="18" charset="-127"/>
              <a:cs typeface="+mj-cs"/>
            </a:endParaRPr>
          </a:p>
        </p:txBody>
      </p:sp>
      <p:sp>
        <p:nvSpPr>
          <p:cNvPr id="71" name="모서리가 둥근 직사각형 36">
            <a:hlinkClick r:id="rId2" action="ppaction://hlinksldjump"/>
          </p:cNvPr>
          <p:cNvSpPr/>
          <p:nvPr/>
        </p:nvSpPr>
        <p:spPr bwMode="auto">
          <a:xfrm>
            <a:off x="898449" y="1484784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열기</a:t>
            </a:r>
          </a:p>
        </p:txBody>
      </p:sp>
      <p:sp>
        <p:nvSpPr>
          <p:cNvPr id="2" name="모서리가 둥근 직사각형 81">
            <a:hlinkClick r:id="" action="ppaction://noaction"/>
            <a:extLst>
              <a:ext uri="{FF2B5EF4-FFF2-40B4-BE49-F238E27FC236}">
                <a16:creationId xmlns:a16="http://schemas.microsoft.com/office/drawing/2014/main" id="{DD83D001-CF3F-82E5-749B-4DD5A800458C}"/>
              </a:ext>
            </a:extLst>
          </p:cNvPr>
          <p:cNvSpPr/>
          <p:nvPr/>
        </p:nvSpPr>
        <p:spPr>
          <a:xfrm>
            <a:off x="2746739" y="3420744"/>
            <a:ext cx="5580000" cy="468000"/>
          </a:xfrm>
          <a:prstGeom prst="roundRect">
            <a:avLst/>
          </a:prstGeom>
          <a:solidFill>
            <a:srgbClr val="7030A0">
              <a:alpha val="38000"/>
            </a:srgbClr>
          </a:solidFill>
          <a:ln>
            <a:solidFill>
              <a:srgbClr val="4BACC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직업 윤리</a:t>
            </a:r>
          </a:p>
        </p:txBody>
      </p:sp>
      <p:sp>
        <p:nvSpPr>
          <p:cNvPr id="3" name="모서리가 둥근 직사각형 36">
            <a:hlinkClick r:id="" action="ppaction://noaction"/>
            <a:extLst>
              <a:ext uri="{FF2B5EF4-FFF2-40B4-BE49-F238E27FC236}">
                <a16:creationId xmlns:a16="http://schemas.microsoft.com/office/drawing/2014/main" id="{74EF2E6E-9E7B-E3D8-C979-CE01C6B223E8}"/>
              </a:ext>
            </a:extLst>
          </p:cNvPr>
          <p:cNvSpPr/>
          <p:nvPr/>
        </p:nvSpPr>
        <p:spPr bwMode="auto">
          <a:xfrm>
            <a:off x="877159" y="3381048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정보 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Plus</a:t>
            </a:r>
            <a:endParaRPr lang="ko-KR" altLang="en-US" sz="20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27A11A7-8FE3-DF72-54AF-5283AAD53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783" y="6667630"/>
            <a:ext cx="1736541" cy="19037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EE44A0-1CDD-DA70-19C3-6BA1958C9E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72443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555776" y="2780928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7F653D3-093C-7EE4-C645-BF3E0AFCE6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089680C-2896-8476-CC8F-FCD3B59C70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BCBF0D-BDA6-B440-3503-B96A77BD7CA2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 목표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68F1C50F-7068-09CA-AF32-D133CA66E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06" y="1452140"/>
            <a:ext cx="7446788" cy="422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E7B259-DABE-180D-742D-A59309301E59}"/>
              </a:ext>
            </a:extLst>
          </p:cNvPr>
          <p:cNvSpPr txBox="1"/>
          <p:nvPr/>
        </p:nvSpPr>
        <p:spPr>
          <a:xfrm>
            <a:off x="1547664" y="2132856"/>
            <a:ext cx="61926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함께 일하고 싶은 직업인의  긍정적인 특성을 설명할 수 있다</a:t>
            </a:r>
            <a:r>
              <a:rPr lang="en-US" altLang="ko-KR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바람직한 직업인의 자세를 탐색할 수 있다</a:t>
            </a:r>
            <a:r>
              <a:rPr lang="en-US" altLang="ko-KR" sz="3200" b="0" i="0" u="none" strike="noStrik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  <a:endParaRPr lang="ko-KR" altLang="en-US" sz="3200" dirty="0">
              <a:solidFill>
                <a:schemeClr val="bg2">
                  <a:lumMod val="20000"/>
                  <a:lumOff val="80000"/>
                </a:schemeClr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D180-3F7F-FBC5-8650-F6D0576067C5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34</a:t>
            </a:r>
            <a:r>
              <a:rPr lang="ko-KR" altLang="en-US" sz="1600" b="1" dirty="0"/>
              <a:t>쪽</a:t>
            </a:r>
          </a:p>
        </p:txBody>
      </p:sp>
      <p:pic>
        <p:nvPicPr>
          <p:cNvPr id="12" name="그림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0387DF-1E7E-EF03-EEC3-1AB14DE6A0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4603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081B6EFD-448A-02F4-A272-FAAB1E75ED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C2E5B41-3D82-C76B-E676-DDCDAFD803B4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94866B-0A1B-1609-4F83-EF56F212701A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열기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1A74E3-DC83-BD8F-C84A-FDDCDE2A8C8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34</a:t>
            </a:r>
            <a:r>
              <a:rPr lang="ko-KR" altLang="en-US" sz="1600" b="1" dirty="0"/>
              <a:t>쪽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7495448-A975-8D4E-AEB6-B8745A73950E}"/>
              </a:ext>
            </a:extLst>
          </p:cNvPr>
          <p:cNvSpPr txBox="1">
            <a:spLocks/>
          </p:cNvSpPr>
          <p:nvPr/>
        </p:nvSpPr>
        <p:spPr bwMode="auto">
          <a:xfrm>
            <a:off x="827584" y="908720"/>
            <a:ext cx="7427209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ko-KR" altLang="en-US" sz="2000" b="1" spc="-20" dirty="0">
                <a:latin typeface="+mn-ea"/>
              </a:rPr>
              <a:t>       영상을 보고 직업의 가치에 대해 생각해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pic>
        <p:nvPicPr>
          <p:cNvPr id="22" name="그림 21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8B42EF20-8302-E7CE-0B68-755CDF634C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930" y="4232363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35841BF2-CD93-AEF7-1849-9CBAAB291819}"/>
              </a:ext>
            </a:extLst>
          </p:cNvPr>
          <p:cNvSpPr txBox="1">
            <a:spLocks/>
          </p:cNvSpPr>
          <p:nvPr/>
        </p:nvSpPr>
        <p:spPr bwMode="auto">
          <a:xfrm>
            <a:off x="1187624" y="1565934"/>
            <a:ext cx="742720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 </a:t>
            </a:r>
            <a:r>
              <a:rPr lang="ko-KR" altLang="en-US" sz="20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행복하지 않은 직원들로부터 좋은 서비스를 끌어낼 수 없다</a:t>
            </a:r>
            <a:r>
              <a:rPr lang="en-US" altLang="ko-KR" sz="20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”</a:t>
            </a:r>
          </a:p>
          <a:p>
            <a:pPr marL="0" indent="0" algn="just"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세상을 바꾸는 혁신은 사람들이 같은 생활 공간에서 마주치고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</a:p>
          <a:p>
            <a:pPr marL="0" indent="0" algn="just">
              <a:buNone/>
            </a:pP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부대끼고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나누고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협업하는 가운데 절로 나오는 것이다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.”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944D88B-66B4-B5C2-BB6A-3999D67F723B}"/>
              </a:ext>
            </a:extLst>
          </p:cNvPr>
          <p:cNvSpPr txBox="1">
            <a:spLocks/>
          </p:cNvSpPr>
          <p:nvPr/>
        </p:nvSpPr>
        <p:spPr bwMode="auto">
          <a:xfrm>
            <a:off x="1829586" y="5714521"/>
            <a:ext cx="68786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i="0" u="none" strike="noStrike" baseline="0" dirty="0">
                <a:latin typeface="HUWindgoth150"/>
              </a:rPr>
              <a:t>기업가가 행복을 찾기 위해 가장 중요하게 생각한 가치는 무엇일까</a:t>
            </a:r>
            <a:r>
              <a:rPr lang="en-US" altLang="ko-KR" sz="1800" b="0" i="0" u="none" strike="noStrike" baseline="0" dirty="0"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970949B-A632-A5BB-F1DA-18300F8E4A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2621" y="2890415"/>
            <a:ext cx="4204358" cy="2401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5931FFA-7A1F-B31D-6F97-AECC9A2506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40" y="5657570"/>
            <a:ext cx="553970" cy="569358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9CAA9D-73C6-C61E-0635-88565037AA8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14F7CB-0C92-1E88-FF2A-E67B77B2D1CA}"/>
              </a:ext>
            </a:extLst>
          </p:cNvPr>
          <p:cNvSpPr txBox="1"/>
          <p:nvPr/>
        </p:nvSpPr>
        <p:spPr>
          <a:xfrm>
            <a:off x="1900105" y="6010915"/>
            <a:ext cx="533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기업가 토니 </a:t>
            </a:r>
            <a:r>
              <a:rPr lang="ko-KR" altLang="en-US" dirty="0" err="1">
                <a:solidFill>
                  <a:srgbClr val="FF0000"/>
                </a:solidFill>
              </a:rPr>
              <a:t>셰이는</a:t>
            </a:r>
            <a:r>
              <a:rPr lang="ko-KR" altLang="en-US" dirty="0">
                <a:solidFill>
                  <a:srgbClr val="FF0000"/>
                </a:solidFill>
              </a:rPr>
              <a:t> 직원들이 서로 소통하고 이해하는 것을 가장 중요한 가치라고 생각하였다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" name="모서리가 둥근 직사각형 37">
            <a:extLst>
              <a:ext uri="{FF2B5EF4-FFF2-40B4-BE49-F238E27FC236}">
                <a16:creationId xmlns:a16="http://schemas.microsoft.com/office/drawing/2014/main" id="{39A43549-1D11-F11D-2043-428C4290A0C5}"/>
              </a:ext>
            </a:extLst>
          </p:cNvPr>
          <p:cNvSpPr/>
          <p:nvPr/>
        </p:nvSpPr>
        <p:spPr bwMode="auto">
          <a:xfrm>
            <a:off x="7800510" y="5159461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바람직한 직업인의 자세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467544" y="1040537"/>
            <a:ext cx="8280920" cy="369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바람직한 직업인의 자세  </a:t>
            </a:r>
            <a:r>
              <a:rPr lang="en-US" altLang="ko-KR" sz="2500" b="1" spc="-2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⇒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직업 세계에서 자신과 타인을 배려하고 저마다의 특성을 존중하는 태도를 지니는 것은 중요하다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. </a:t>
            </a:r>
          </a:p>
          <a:p>
            <a:pPr marL="0" indent="0">
              <a:lnSpc>
                <a:spcPct val="130000"/>
              </a:lnSpc>
              <a:buNone/>
            </a:pPr>
            <a:endParaRPr lang="en-US" altLang="ko-KR" sz="2500" b="1" spc="-20" dirty="0">
              <a:latin typeface="+mn-ea"/>
              <a:ea typeface="문체부 제목 돋음체" panose="020B0609000101010101" pitchFamily="49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직업인의 기본 자세 </a:t>
            </a:r>
            <a:r>
              <a:rPr lang="en-US" altLang="ko-KR" sz="2500" b="1" spc="-2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⇒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항상 긍정적인 사고로 자신이 할 수 있는 일을 스스로 찾고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다른 사람들과 원활하게 </a:t>
            </a:r>
            <a:r>
              <a:rPr lang="ko-KR" altLang="en-US" sz="2500" spc="-20" dirty="0" err="1">
                <a:latin typeface="+mn-ea"/>
                <a:ea typeface="문체부 제목 돋음체" panose="020B0609000101010101" pitchFamily="49" charset="-127"/>
              </a:rPr>
              <a:t>의사소통하는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 태도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 </a:t>
            </a:r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8F0B4A3-A609-D76E-3E82-88D93151C8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9F9D8-CEF1-E39A-1589-858FA3A12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26AF3D-CB04-0D9B-1215-AF0C33F137A0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D48F58F-1D18-4047-5459-E7E45145C4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8A45DD5-4352-96DA-0495-7795E814D34D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43A269-3BD6-2B3F-20C7-1D221B444756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A67FA2-F477-34DE-1ED4-AE98553A742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바람직한 직업인의 자세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A6DB5E0-04E8-A572-D36B-00709327376F}"/>
              </a:ext>
            </a:extLst>
          </p:cNvPr>
          <p:cNvSpPr txBox="1">
            <a:spLocks/>
          </p:cNvSpPr>
          <p:nvPr/>
        </p:nvSpPr>
        <p:spPr bwMode="auto">
          <a:xfrm>
            <a:off x="467544" y="1040537"/>
            <a:ext cx="8280920" cy="434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ko-KR" altLang="en-US" sz="2500" b="1" spc="-20" dirty="0">
                <a:ea typeface="문체부 제목 돋음체" panose="020B0609000101010101" pitchFamily="49" charset="-127"/>
              </a:rPr>
              <a:t>함께 일하고 싶은 직업인은 공통적인 자세  </a:t>
            </a:r>
            <a:r>
              <a:rPr lang="en-US" altLang="ko-KR" sz="2500" b="1" spc="-2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⇒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협업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신뢰성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창의성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도전 정신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의사소통 능력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배려심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책임감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경청 등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ko-KR" altLang="en-US" sz="2500" b="1" spc="-20" dirty="0">
                <a:ea typeface="문체부 제목 돋음체" panose="020B0609000101010101" pitchFamily="49" charset="-127"/>
              </a:rPr>
              <a:t>이러한 자세의 직업인은 일을 수행하는 과정에서 자신의 가치를 실현하고</a:t>
            </a:r>
            <a:r>
              <a:rPr lang="en-US" altLang="ko-KR" sz="2500" b="1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b="1" spc="-20" dirty="0">
                <a:ea typeface="문체부 제목 돋음체" panose="020B0609000101010101" pitchFamily="49" charset="-127"/>
              </a:rPr>
              <a:t>직업적 만족감을 느끼는 경우가 많다</a:t>
            </a:r>
            <a:r>
              <a:rPr lang="en-US" altLang="ko-KR" sz="2500" b="1" spc="-20" dirty="0">
                <a:ea typeface="문체부 제목 돋음체" panose="020B0609000101010101" pitchFamily="49" charset="-127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2500" b="1" spc="-20" dirty="0">
                <a:ea typeface="문체부 제목 돋음체" panose="020B0609000101010101" pitchFamily="49" charset="-127"/>
              </a:rPr>
              <a:t>바람직한 직업인이 되려면 </a:t>
            </a:r>
            <a:r>
              <a:rPr lang="en-US" altLang="ko-KR" sz="2500" b="1" spc="-2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⇒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직업을 통한 개인의 가치 실현과 사회적 기여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ea typeface="문체부 제목 돋음체" panose="020B0609000101010101" pitchFamily="49" charset="-127"/>
              </a:rPr>
              <a:t>참여라는 사회적 의의를 균형 있게 인식해야 한다</a:t>
            </a:r>
            <a:r>
              <a:rPr lang="en-US" altLang="ko-KR" sz="2500" spc="-20" dirty="0">
                <a:ea typeface="문체부 제목 돋음체" panose="020B0609000101010101" pitchFamily="49" charset="-127"/>
              </a:rPr>
              <a:t>.</a:t>
            </a:r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C08AC8-A5AE-2C65-641E-7C0745C2DE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0060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바람직한 직업인의 자세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7AAE9BF-A99D-9F68-68DD-70B2BB79D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1884"/>
            <a:ext cx="8005080" cy="4720945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71AB95F-890B-05C4-A23A-5174139721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1654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35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키우기 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7AF443A-EC65-EF35-8B8C-E96F0EA0FFB4}"/>
              </a:ext>
            </a:extLst>
          </p:cNvPr>
          <p:cNvSpPr txBox="1">
            <a:spLocks/>
          </p:cNvSpPr>
          <p:nvPr/>
        </p:nvSpPr>
        <p:spPr bwMode="auto">
          <a:xfrm>
            <a:off x="712806" y="1364525"/>
            <a:ext cx="78383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직업인이 가져야 할 가장 중요한 자세는 무엇이라고 생각하는가</a:t>
            </a:r>
            <a:r>
              <a:rPr lang="en-US" altLang="ko-KR" sz="2000" b="1" spc="-20" dirty="0">
                <a:latin typeface="+mn-ea"/>
              </a:rPr>
              <a:t>?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BFF9382-72F7-4DB1-6B99-EF865A820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38520"/>
            <a:ext cx="252000" cy="2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3C1C8823-1360-7349-E047-A43780B961D6}"/>
              </a:ext>
            </a:extLst>
          </p:cNvPr>
          <p:cNvSpPr/>
          <p:nvPr/>
        </p:nvSpPr>
        <p:spPr bwMode="auto">
          <a:xfrm>
            <a:off x="7372444" y="1889277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671E01-087A-0DAE-F47A-C71541A27ECC}"/>
              </a:ext>
            </a:extLst>
          </p:cNvPr>
          <p:cNvSpPr txBox="1"/>
          <p:nvPr/>
        </p:nvSpPr>
        <p:spPr>
          <a:xfrm>
            <a:off x="1300690" y="2518696"/>
            <a:ext cx="6464668" cy="24482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13E63C-9BD5-3C1D-B9EA-5C4178F16586}"/>
              </a:ext>
            </a:extLst>
          </p:cNvPr>
          <p:cNvSpPr txBox="1"/>
          <p:nvPr/>
        </p:nvSpPr>
        <p:spPr>
          <a:xfrm>
            <a:off x="1907703" y="2800766"/>
            <a:ext cx="5464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다른 사람의 의견을 존중하면서</a:t>
            </a:r>
            <a:endParaRPr lang="en-US" altLang="ko-KR" sz="2400" dirty="0">
              <a:solidFill>
                <a:srgbClr val="FF0000"/>
              </a:solidFill>
            </a:endParaRPr>
          </a:p>
          <a:p>
            <a:r>
              <a:rPr lang="ko-KR" altLang="en-US" sz="2400" dirty="0">
                <a:solidFill>
                  <a:srgbClr val="FF0000"/>
                </a:solidFill>
              </a:rPr>
              <a:t>자신의 의견도 분명하게 밝힐 수 있는 자세가 중요하다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F2B40DE-2E1D-9A46-EAC9-03E9407080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0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4683</TotalTime>
  <Words>2178</Words>
  <Application>Microsoft Office PowerPoint</Application>
  <PresentationFormat>화면 슬라이드 쇼(4:3)</PresentationFormat>
  <Paragraphs>442</Paragraphs>
  <Slides>30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49" baseType="lpstr">
      <vt:lpstr>Adobe 고딕 Std B</vt:lpstr>
      <vt:lpstr>Helvetica-Light</vt:lpstr>
      <vt:lpstr>HUWindgoth150</vt:lpstr>
      <vt:lpstr>HY견고딕</vt:lpstr>
      <vt:lpstr>HY그래픽M</vt:lpstr>
      <vt:lpstr>HY목각파임B</vt:lpstr>
      <vt:lpstr>HY엽서M</vt:lpstr>
      <vt:lpstr>HY헤드라인M</vt:lpstr>
      <vt:lpstr>OTGureumGothicB</vt:lpstr>
      <vt:lpstr>YDVYGO32</vt:lpstr>
      <vt:lpstr>YDVYGO33</vt:lpstr>
      <vt:lpstr>굴림</vt:lpstr>
      <vt:lpstr>맑은 고딕</vt:lpstr>
      <vt:lpstr>문체부 제목 돋음체</vt:lpstr>
      <vt:lpstr>함초롬바탕</vt:lpstr>
      <vt:lpstr>Arial</vt:lpstr>
      <vt:lpstr>Times New Roman</vt:lpstr>
      <vt:lpstr>Wingdings</vt:lpstr>
      <vt:lpstr>Level</vt:lpstr>
      <vt:lpstr>진로와 직업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63</cp:revision>
  <dcterms:created xsi:type="dcterms:W3CDTF">2024-05-29T05:55:53Z</dcterms:created>
  <dcterms:modified xsi:type="dcterms:W3CDTF">2025-12-15T08:27:26Z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